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9" r:id="rId3"/>
    <p:sldId id="293" r:id="rId4"/>
    <p:sldId id="257" r:id="rId5"/>
    <p:sldId id="294" r:id="rId6"/>
    <p:sldId id="297" r:id="rId7"/>
    <p:sldId id="290" r:id="rId8"/>
    <p:sldId id="286" r:id="rId9"/>
    <p:sldId id="288" r:id="rId10"/>
    <p:sldId id="291" r:id="rId11"/>
    <p:sldId id="295" r:id="rId12"/>
    <p:sldId id="296" r:id="rId13"/>
  </p:sldIdLst>
  <p:sldSz cx="12192000" cy="6858000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0" autoAdjust="0"/>
    <p:restoredTop sz="94660"/>
  </p:normalViewPr>
  <p:slideViewPr>
    <p:cSldViewPr snapToGrid="0">
      <p:cViewPr>
        <p:scale>
          <a:sx n="80" d="100"/>
          <a:sy n="80" d="100"/>
        </p:scale>
        <p:origin x="378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D95DB2-F4F2-4689-B850-DC53BA5664E1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C8D212D-D2BF-45FC-908F-9EA0BC8D3FB7}">
      <dgm:prSet/>
      <dgm:spPr/>
      <dgm:t>
        <a:bodyPr/>
        <a:lstStyle/>
        <a:p>
          <a:r>
            <a:rPr lang="en-GB" dirty="0"/>
            <a:t>Children’s Centre will no longer deliver 1:1 FSW support. This can still be accessed through Families Together Hub (FTH).</a:t>
          </a:r>
        </a:p>
        <a:p>
          <a:r>
            <a:rPr lang="en-GB" dirty="0"/>
            <a:t>Instead, there will be group intervention, as such the number of sessions will be increased to accommodate. </a:t>
          </a:r>
        </a:p>
      </dgm:t>
    </dgm:pt>
    <dgm:pt modelId="{E16FA250-03A4-4ECF-B2C9-1C339972A72B}" type="parTrans" cxnId="{7C274863-0C22-4AA4-A55E-F3C956570785}">
      <dgm:prSet/>
      <dgm:spPr/>
      <dgm:t>
        <a:bodyPr/>
        <a:lstStyle/>
        <a:p>
          <a:endParaRPr lang="en-US"/>
        </a:p>
      </dgm:t>
    </dgm:pt>
    <dgm:pt modelId="{1147C0D2-A5B6-43EB-8154-1CD1FB9C425C}" type="sibTrans" cxnId="{7C274863-0C22-4AA4-A55E-F3C956570785}">
      <dgm:prSet/>
      <dgm:spPr/>
      <dgm:t>
        <a:bodyPr/>
        <a:lstStyle/>
        <a:p>
          <a:endParaRPr lang="en-US"/>
        </a:p>
      </dgm:t>
    </dgm:pt>
    <dgm:pt modelId="{623D7715-B4A9-47EE-B91E-579E9943C889}">
      <dgm:prSet/>
      <dgm:spPr/>
      <dgm:t>
        <a:bodyPr/>
        <a:lstStyle/>
        <a:p>
          <a:r>
            <a:rPr lang="en-GB" dirty="0"/>
            <a:t>Referrals will still </a:t>
          </a:r>
          <a:r>
            <a:rPr lang="en-GB"/>
            <a:t>be accepted</a:t>
          </a:r>
          <a:r>
            <a:rPr lang="en-GB" dirty="0"/>
            <a:t>, and families will be contacted and invited to appropriate sessions and courses, i.e., Parent Gym, Chatter Matters, Ready To Learn along with universal sessions such as Baby and Toddler Explorers. </a:t>
          </a:r>
        </a:p>
        <a:p>
          <a:endParaRPr lang="en-US" dirty="0"/>
        </a:p>
      </dgm:t>
    </dgm:pt>
    <dgm:pt modelId="{88C13297-31C9-481C-8AD8-54F3A68971C3}" type="parTrans" cxnId="{415130EA-F868-496A-868B-895A162B5733}">
      <dgm:prSet/>
      <dgm:spPr/>
      <dgm:t>
        <a:bodyPr/>
        <a:lstStyle/>
        <a:p>
          <a:endParaRPr lang="en-US"/>
        </a:p>
      </dgm:t>
    </dgm:pt>
    <dgm:pt modelId="{B325A50D-97E6-4A23-A44A-E96B9D901184}" type="sibTrans" cxnId="{415130EA-F868-496A-868B-895A162B5733}">
      <dgm:prSet/>
      <dgm:spPr/>
      <dgm:t>
        <a:bodyPr/>
        <a:lstStyle/>
        <a:p>
          <a:endParaRPr lang="en-US"/>
        </a:p>
      </dgm:t>
    </dgm:pt>
    <dgm:pt modelId="{2C9C9296-5032-46BF-8AA1-F2A1C8E16BB0}" type="pres">
      <dgm:prSet presAssocID="{FDD95DB2-F4F2-4689-B850-DC53BA5664E1}" presName="vert0" presStyleCnt="0">
        <dgm:presLayoutVars>
          <dgm:dir/>
          <dgm:animOne val="branch"/>
          <dgm:animLvl val="lvl"/>
        </dgm:presLayoutVars>
      </dgm:prSet>
      <dgm:spPr/>
    </dgm:pt>
    <dgm:pt modelId="{20FDB9E4-B32B-4E3A-9B0E-710A8E067115}" type="pres">
      <dgm:prSet presAssocID="{CC8D212D-D2BF-45FC-908F-9EA0BC8D3FB7}" presName="thickLine" presStyleLbl="alignNode1" presStyleIdx="0" presStyleCnt="2"/>
      <dgm:spPr/>
    </dgm:pt>
    <dgm:pt modelId="{049AA496-C557-4E75-9B3C-CB097BAD7F0B}" type="pres">
      <dgm:prSet presAssocID="{CC8D212D-D2BF-45FC-908F-9EA0BC8D3FB7}" presName="horz1" presStyleCnt="0"/>
      <dgm:spPr/>
    </dgm:pt>
    <dgm:pt modelId="{8CE06B65-E9F3-4B01-BC36-BAF456B6D972}" type="pres">
      <dgm:prSet presAssocID="{CC8D212D-D2BF-45FC-908F-9EA0BC8D3FB7}" presName="tx1" presStyleLbl="revTx" presStyleIdx="0" presStyleCnt="2"/>
      <dgm:spPr/>
    </dgm:pt>
    <dgm:pt modelId="{3C33764C-FCCC-497E-A360-C0B500265EF7}" type="pres">
      <dgm:prSet presAssocID="{CC8D212D-D2BF-45FC-908F-9EA0BC8D3FB7}" presName="vert1" presStyleCnt="0"/>
      <dgm:spPr/>
    </dgm:pt>
    <dgm:pt modelId="{942647D8-4D76-404A-B321-170A2A739CBB}" type="pres">
      <dgm:prSet presAssocID="{623D7715-B4A9-47EE-B91E-579E9943C889}" presName="thickLine" presStyleLbl="alignNode1" presStyleIdx="1" presStyleCnt="2"/>
      <dgm:spPr/>
    </dgm:pt>
    <dgm:pt modelId="{3EE64B92-BE4B-4E51-81FF-BE3CBE27AA52}" type="pres">
      <dgm:prSet presAssocID="{623D7715-B4A9-47EE-B91E-579E9943C889}" presName="horz1" presStyleCnt="0"/>
      <dgm:spPr/>
    </dgm:pt>
    <dgm:pt modelId="{C710F2A5-70AD-47F6-866C-8184F271C8E5}" type="pres">
      <dgm:prSet presAssocID="{623D7715-B4A9-47EE-B91E-579E9943C889}" presName="tx1" presStyleLbl="revTx" presStyleIdx="1" presStyleCnt="2"/>
      <dgm:spPr/>
    </dgm:pt>
    <dgm:pt modelId="{BFFB193E-2822-401F-AE0D-C729793BC61D}" type="pres">
      <dgm:prSet presAssocID="{623D7715-B4A9-47EE-B91E-579E9943C889}" presName="vert1" presStyleCnt="0"/>
      <dgm:spPr/>
    </dgm:pt>
  </dgm:ptLst>
  <dgm:cxnLst>
    <dgm:cxn modelId="{0CCFD636-2A9C-4AE4-909F-4A6EE54ABD2E}" type="presOf" srcId="{FDD95DB2-F4F2-4689-B850-DC53BA5664E1}" destId="{2C9C9296-5032-46BF-8AA1-F2A1C8E16BB0}" srcOrd="0" destOrd="0" presId="urn:microsoft.com/office/officeart/2008/layout/LinedList"/>
    <dgm:cxn modelId="{7C274863-0C22-4AA4-A55E-F3C956570785}" srcId="{FDD95DB2-F4F2-4689-B850-DC53BA5664E1}" destId="{CC8D212D-D2BF-45FC-908F-9EA0BC8D3FB7}" srcOrd="0" destOrd="0" parTransId="{E16FA250-03A4-4ECF-B2C9-1C339972A72B}" sibTransId="{1147C0D2-A5B6-43EB-8154-1CD1FB9C425C}"/>
    <dgm:cxn modelId="{B61C1E51-9499-4EC2-A97C-1C1ADD88E1C4}" type="presOf" srcId="{623D7715-B4A9-47EE-B91E-579E9943C889}" destId="{C710F2A5-70AD-47F6-866C-8184F271C8E5}" srcOrd="0" destOrd="0" presId="urn:microsoft.com/office/officeart/2008/layout/LinedList"/>
    <dgm:cxn modelId="{98D095C8-69A9-4740-AB62-31A05DB34754}" type="presOf" srcId="{CC8D212D-D2BF-45FC-908F-9EA0BC8D3FB7}" destId="{8CE06B65-E9F3-4B01-BC36-BAF456B6D972}" srcOrd="0" destOrd="0" presId="urn:microsoft.com/office/officeart/2008/layout/LinedList"/>
    <dgm:cxn modelId="{415130EA-F868-496A-868B-895A162B5733}" srcId="{FDD95DB2-F4F2-4689-B850-DC53BA5664E1}" destId="{623D7715-B4A9-47EE-B91E-579E9943C889}" srcOrd="1" destOrd="0" parTransId="{88C13297-31C9-481C-8AD8-54F3A68971C3}" sibTransId="{B325A50D-97E6-4A23-A44A-E96B9D901184}"/>
    <dgm:cxn modelId="{7CE26166-C70F-4AB5-AF8B-97D0A872B0FE}" type="presParOf" srcId="{2C9C9296-5032-46BF-8AA1-F2A1C8E16BB0}" destId="{20FDB9E4-B32B-4E3A-9B0E-710A8E067115}" srcOrd="0" destOrd="0" presId="urn:microsoft.com/office/officeart/2008/layout/LinedList"/>
    <dgm:cxn modelId="{10840836-3252-4553-B469-A41ACD346D74}" type="presParOf" srcId="{2C9C9296-5032-46BF-8AA1-F2A1C8E16BB0}" destId="{049AA496-C557-4E75-9B3C-CB097BAD7F0B}" srcOrd="1" destOrd="0" presId="urn:microsoft.com/office/officeart/2008/layout/LinedList"/>
    <dgm:cxn modelId="{FF036DAE-B7B2-4AFE-9A39-45D98BADD11B}" type="presParOf" srcId="{049AA496-C557-4E75-9B3C-CB097BAD7F0B}" destId="{8CE06B65-E9F3-4B01-BC36-BAF456B6D972}" srcOrd="0" destOrd="0" presId="urn:microsoft.com/office/officeart/2008/layout/LinedList"/>
    <dgm:cxn modelId="{DA857026-0474-466B-9A37-8409083C6C41}" type="presParOf" srcId="{049AA496-C557-4E75-9B3C-CB097BAD7F0B}" destId="{3C33764C-FCCC-497E-A360-C0B500265EF7}" srcOrd="1" destOrd="0" presId="urn:microsoft.com/office/officeart/2008/layout/LinedList"/>
    <dgm:cxn modelId="{99B9016A-A1FF-4E03-B090-C74A07C26DF5}" type="presParOf" srcId="{2C9C9296-5032-46BF-8AA1-F2A1C8E16BB0}" destId="{942647D8-4D76-404A-B321-170A2A739CBB}" srcOrd="2" destOrd="0" presId="urn:microsoft.com/office/officeart/2008/layout/LinedList"/>
    <dgm:cxn modelId="{C636F4F7-456B-4FD5-8939-A7D5AE605F9D}" type="presParOf" srcId="{2C9C9296-5032-46BF-8AA1-F2A1C8E16BB0}" destId="{3EE64B92-BE4B-4E51-81FF-BE3CBE27AA52}" srcOrd="3" destOrd="0" presId="urn:microsoft.com/office/officeart/2008/layout/LinedList"/>
    <dgm:cxn modelId="{33C96BC3-8ED4-458F-87C5-00C9AE5D397B}" type="presParOf" srcId="{3EE64B92-BE4B-4E51-81FF-BE3CBE27AA52}" destId="{C710F2A5-70AD-47F6-866C-8184F271C8E5}" srcOrd="0" destOrd="0" presId="urn:microsoft.com/office/officeart/2008/layout/LinedList"/>
    <dgm:cxn modelId="{7FD74C2C-A409-47E7-BC2D-44D7FFBC193F}" type="presParOf" srcId="{3EE64B92-BE4B-4E51-81FF-BE3CBE27AA52}" destId="{BFFB193E-2822-401F-AE0D-C729793BC61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FDB9E4-B32B-4E3A-9B0E-710A8E067115}">
      <dsp:nvSpPr>
        <dsp:cNvPr id="0" name=""/>
        <dsp:cNvSpPr/>
      </dsp:nvSpPr>
      <dsp:spPr>
        <a:xfrm>
          <a:off x="0" y="0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E06B65-E9F3-4B01-BC36-BAF456B6D972}">
      <dsp:nvSpPr>
        <dsp:cNvPr id="0" name=""/>
        <dsp:cNvSpPr/>
      </dsp:nvSpPr>
      <dsp:spPr>
        <a:xfrm>
          <a:off x="0" y="0"/>
          <a:ext cx="6900512" cy="2768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Children’s Centre will no longer deliver 1:1 FSW support. This can still be accessed through Families Together Hub (FTH).</a:t>
          </a:r>
        </a:p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Instead, there will be group intervention, as such the number of sessions will be increased to accommodate. </a:t>
          </a:r>
        </a:p>
      </dsp:txBody>
      <dsp:txXfrm>
        <a:off x="0" y="0"/>
        <a:ext cx="6900512" cy="2768070"/>
      </dsp:txXfrm>
    </dsp:sp>
    <dsp:sp modelId="{942647D8-4D76-404A-B321-170A2A739CBB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10F2A5-70AD-47F6-866C-8184F271C8E5}">
      <dsp:nvSpPr>
        <dsp:cNvPr id="0" name=""/>
        <dsp:cNvSpPr/>
      </dsp:nvSpPr>
      <dsp:spPr>
        <a:xfrm>
          <a:off x="0" y="2768070"/>
          <a:ext cx="6900512" cy="2768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Referrals will still </a:t>
          </a:r>
          <a:r>
            <a:rPr lang="en-GB" sz="2700" kern="1200"/>
            <a:t>be accepted</a:t>
          </a:r>
          <a:r>
            <a:rPr lang="en-GB" sz="2700" kern="1200" dirty="0"/>
            <a:t>, and families will be contacted and invited to appropriate sessions and courses, i.e., Parent Gym, Chatter Matters, Ready To Learn along with universal sessions such as Baby and Toddler Explorers. </a:t>
          </a:r>
        </a:p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 dirty="0"/>
        </a:p>
      </dsp:txBody>
      <dsp:txXfrm>
        <a:off x="0" y="2768070"/>
        <a:ext cx="6900512" cy="27680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DDAA3-674F-2568-41BB-C876E101C6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E64F30-5599-2896-D989-62D2B82644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87E65-48D9-DF3F-F38F-B202F3DE0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4EE08-9147-4DCD-9145-C061DB1FDAB8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CE0795-FF2C-06F1-539C-E331BBD45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8993C-0CEE-3588-10AE-BE62751B7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4E2DA-5EA1-4B34-8A2A-8F953EA361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735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2DD69-4F1B-6307-A178-35C86C61F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1C84CE-C9DA-95B8-8AE5-EF8CE5ECC2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71068-59D8-17E1-C4A6-DC50DBD23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4EE08-9147-4DCD-9145-C061DB1FDAB8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5E4E05-E701-413C-9A58-3C8AF56E4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1E66BA-9986-32CF-854E-2C5142916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4E2DA-5EA1-4B34-8A2A-8F953EA361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784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D4B72E-110A-B1C2-60A8-E436EB11DE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B1FB2C-99BF-4039-1F8D-452ED1EA55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C9200E-2E4C-2742-579E-23427A38D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4EE08-9147-4DCD-9145-C061DB1FDAB8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9B122B-D892-6CB7-1614-2059F4EE0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F315D-07ED-1085-4042-99925B16C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4E2DA-5EA1-4B34-8A2A-8F953EA361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2775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4A42DEE-636F-4A79-B56A-5AF989E1F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50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B75C9195-04C9-4D9A-B613-44A5F5900D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2983" y="194783"/>
            <a:ext cx="9421177" cy="769493"/>
          </a:xfrm>
        </p:spPr>
        <p:txBody>
          <a:bodyPr anchor="ctr"/>
          <a:lstStyle>
            <a:lvl1pPr>
              <a:lnSpc>
                <a:spcPct val="100000"/>
              </a:lnSpc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C5A662A-E279-494E-8389-ADC6E870E38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31863" y="1695450"/>
            <a:ext cx="10328275" cy="43148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420B3F9-9DEF-4500-91D7-25F0B5E91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1168" y="6356350"/>
            <a:ext cx="4837176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prstClr val="black"/>
                </a:solidFill>
              </a:rPr>
              <a:t>Presentation title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5E504E9-EAD2-4BE5-9736-CED43FF245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prstClr val="black"/>
                </a:solidFill>
              </a:rPr>
              <a:t>20XX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3EB613-AF5E-423F-A78B-94F856BF6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2792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5C931-07B8-1152-50CC-B84382252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C32FEE-DC3A-E92F-3204-7A791E411D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E5F83-7FE1-97F1-51BB-43EDFAF77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4EE08-9147-4DCD-9145-C061DB1FDAB8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29F05A-5233-18F1-4965-AD6355C18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658BAF-7BF3-6909-8984-18820CBD6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4E2DA-5EA1-4B34-8A2A-8F953EA361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2305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1BAF4-C793-2760-E372-0A531F00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8D92C9-673A-3B2A-5B62-5CB3F0E998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BEB4D-0241-D244-F544-F551CA858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4EE08-9147-4DCD-9145-C061DB1FDAB8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FDAC9F-B9EE-859C-BCBA-067F32AF8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5E118A-A079-6F9B-919B-A96EF0DFE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4E2DA-5EA1-4B34-8A2A-8F953EA361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756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BFE53-3A73-15DE-24D4-2B8AD77A1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1713F4-E8AC-5F84-DDC1-7188CA8455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DBE213-716A-2C69-7FE2-364733CD37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A18FF5-B26B-3539-B350-86A023FB4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4EE08-9147-4DCD-9145-C061DB1FDAB8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8C318E-F7D6-CE4B-09DE-D7BD1E688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6F7829-4213-6472-B2D0-02D670A6F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4E2DA-5EA1-4B34-8A2A-8F953EA361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2280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9B6A8-826D-4B0F-84D8-688DAB934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074AEB-FF9D-7C2A-CB4F-D508944908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3A131E-0A57-5CF1-9816-C01C53B92F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C4C9ED-AB8E-7221-B2A0-8CA58ABA8C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A519D1-17A2-743A-F5DA-EC7B44B23E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CFFD8B-C8C5-1362-A2C7-00BA879F5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4EE08-9147-4DCD-9145-C061DB1FDAB8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B6477F-386F-5CD8-3D38-CE1C6035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8A1C99-7902-8C7D-7841-880A4A6E4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4E2DA-5EA1-4B34-8A2A-8F953EA361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148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ACF34-5AF1-8493-3390-B979C4024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8517AA-CE0D-EB28-9903-8923705A1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4EE08-9147-4DCD-9145-C061DB1FDAB8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89D980-D08B-7669-95F3-A6CB2216D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9A248C-9AED-ED1F-3F7B-5A55D92DE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4E2DA-5EA1-4B34-8A2A-8F953EA361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914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812C1B-A5DE-524F-A0D5-E606DC5AC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4EE08-9147-4DCD-9145-C061DB1FDAB8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7FA76D-FFBB-5D9D-8F3D-A326C3DF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446482-9859-00BC-3F24-F4350CF3F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4E2DA-5EA1-4B34-8A2A-8F953EA361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485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24C5A-16F6-2DC8-3D85-364C38783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FC48D8-2235-1F5D-C05E-2DCD593F19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0663E4-90F1-9EDA-1984-49B3C952CF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D38436-0A0D-7D5D-B04F-8043031AC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4EE08-9147-4DCD-9145-C061DB1FDAB8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BBE4BE-EE81-1D0B-6E51-ABB54236D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B45B57-600F-9EAE-660F-DC5211A8E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4E2DA-5EA1-4B34-8A2A-8F953EA361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198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D0BEA-0AC5-07BE-AA67-D5725EA9D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88E03C-93D4-ED79-6ADE-819A18890E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3CEF8E-E35D-AC72-EA9C-0831D0BF28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CE5AF0-917F-7410-3B41-80662D297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4EE08-9147-4DCD-9145-C061DB1FDAB8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EF3743-5C83-4EE6-9DB4-81739F2DE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148AF6-DE31-EBCE-6EC8-533B06A47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4E2DA-5EA1-4B34-8A2A-8F953EA361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5078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73F9C-C216-97B7-BA2D-B3A650CE4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1013BB-70D9-5904-99DE-9C2DFB0DE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7127B5-5424-6CAF-2163-769564D965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4EE08-9147-4DCD-9145-C061DB1FDAB8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F41B42-A5D4-652E-C1F8-3447AFB02D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5067B8-43C0-EC9D-B6B8-8366E0775E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4E2DA-5EA1-4B34-8A2A-8F953EA361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403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ventbrite.co.uk/e/695181104397?aff=oddtdtcreator" TargetMode="External"/><Relationship Id="rId13" Type="http://schemas.openxmlformats.org/officeDocument/2006/relationships/hyperlink" Target="https://www.eventbrite.co.uk/e/695867246667?aff=oddtdtcreator" TargetMode="External"/><Relationship Id="rId18" Type="http://schemas.openxmlformats.org/officeDocument/2006/relationships/hyperlink" Target="https://www.eventbrite.co.uk/e/694743826487?aff=oddtdtcreator" TargetMode="External"/><Relationship Id="rId26" Type="http://schemas.openxmlformats.org/officeDocument/2006/relationships/hyperlink" Target="https://www.eventbrite.co.uk/e/696567681687?aff=oddtdtcreator" TargetMode="External"/><Relationship Id="rId3" Type="http://schemas.openxmlformats.org/officeDocument/2006/relationships/hyperlink" Target="https://www.eventbrite.co.uk/organizations/events" TargetMode="External"/><Relationship Id="rId21" Type="http://schemas.openxmlformats.org/officeDocument/2006/relationships/hyperlink" Target="https://www.eventbrite.co.uk/e/694746143417?aff=oddtdtcreator" TargetMode="External"/><Relationship Id="rId7" Type="http://schemas.openxmlformats.org/officeDocument/2006/relationships/hyperlink" Target="https://www.eventbrite.co.uk/e/695164865827?aff=oddtdtcreator" TargetMode="External"/><Relationship Id="rId12" Type="http://schemas.openxmlformats.org/officeDocument/2006/relationships/hyperlink" Target="https://www.eventbrite.co.uk/e/694709844847?aff=oddtdtcreator" TargetMode="External"/><Relationship Id="rId17" Type="http://schemas.openxmlformats.org/officeDocument/2006/relationships/hyperlink" Target="https://www.eventbrite.co.uk/e/695183993037?aff=oddtdtcreator" TargetMode="External"/><Relationship Id="rId25" Type="http://schemas.openxmlformats.org/officeDocument/2006/relationships/hyperlink" Target="https://www.eventbrite.co.uk/e/696566889317?aff=oddtdtcreator" TargetMode="External"/><Relationship Id="rId2" Type="http://schemas.openxmlformats.org/officeDocument/2006/relationships/hyperlink" Target="https://find.redbridge.gov.uk/kb5/redbridge/fsd/family.page?familychannel=2" TargetMode="External"/><Relationship Id="rId16" Type="http://schemas.openxmlformats.org/officeDocument/2006/relationships/hyperlink" Target="https://www.eventbrite.co.uk/e/695188777347?aff=oddtdtcreator" TargetMode="External"/><Relationship Id="rId20" Type="http://schemas.openxmlformats.org/officeDocument/2006/relationships/hyperlink" Target="https://www.eventbrite.co.uk/e/695819714497?aff=oddtdtcreator" TargetMode="External"/><Relationship Id="rId29" Type="http://schemas.openxmlformats.org/officeDocument/2006/relationships/hyperlink" Target="https://www.eventbrite.co.uk/e/695175467537?aff=oddtdtcreator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eventbrite.co.uk/e/694693195047?aff=oddtdtcreator" TargetMode="External"/><Relationship Id="rId11" Type="http://schemas.openxmlformats.org/officeDocument/2006/relationships/hyperlink" Target="https://www.eventbrite.co.uk/e/695862843497?aff=oddtdtcreator" TargetMode="External"/><Relationship Id="rId24" Type="http://schemas.openxmlformats.org/officeDocument/2006/relationships/hyperlink" Target="https://www.eventbrite.co.uk/e/696566267457?aff=oddtdtcreator" TargetMode="External"/><Relationship Id="rId5" Type="http://schemas.openxmlformats.org/officeDocument/2006/relationships/hyperlink" Target="https://www.eventbrite.co.uk/e/695860215637?aff=oddtdtcreator" TargetMode="External"/><Relationship Id="rId15" Type="http://schemas.openxmlformats.org/officeDocument/2006/relationships/hyperlink" Target="https://www.eventbrite.co.uk/e/694777978637?aff=oddtdtcreator" TargetMode="External"/><Relationship Id="rId23" Type="http://schemas.openxmlformats.org/officeDocument/2006/relationships/hyperlink" Target="https://www.eventbrite.co.uk/e/696565866257?aff=oddtdtcreator" TargetMode="External"/><Relationship Id="rId28" Type="http://schemas.openxmlformats.org/officeDocument/2006/relationships/hyperlink" Target="https://www.eventbrite.co.uk/e/696571613447?aff=oddtdtcreator" TargetMode="External"/><Relationship Id="rId10" Type="http://schemas.openxmlformats.org/officeDocument/2006/relationships/hyperlink" Target="https://www.eventbrite.co.uk/e/694762512377?aff=oddtdtcreator" TargetMode="External"/><Relationship Id="rId19" Type="http://schemas.openxmlformats.org/officeDocument/2006/relationships/hyperlink" Target="https://www.eventbrite.co.uk/e/694791529167?aff=oddtdtcreator" TargetMode="External"/><Relationship Id="rId31" Type="http://schemas.openxmlformats.org/officeDocument/2006/relationships/hyperlink" Target="https://www.eventbrite.co.uk/e/695870646837?aff=oddtdtcreator" TargetMode="External"/><Relationship Id="rId4" Type="http://schemas.openxmlformats.org/officeDocument/2006/relationships/hyperlink" Target="https://www.eventbrite.co.uk/e/695879202427?aff=oddtdtcreator" TargetMode="External"/><Relationship Id="rId9" Type="http://schemas.openxmlformats.org/officeDocument/2006/relationships/hyperlink" Target="https://www.eventbrite.co.uk/e/700228641717?aff=oddtdtcreator" TargetMode="External"/><Relationship Id="rId14" Type="http://schemas.openxmlformats.org/officeDocument/2006/relationships/hyperlink" Target="https://www.eventbrite.co.uk/e/694720597007?aff=oddtdtcreator" TargetMode="External"/><Relationship Id="rId22" Type="http://schemas.openxmlformats.org/officeDocument/2006/relationships/hyperlink" Target="https://www.eventbrite.co.uk/e/694786764917?aff=oddtdtcreator" TargetMode="External"/><Relationship Id="rId27" Type="http://schemas.openxmlformats.org/officeDocument/2006/relationships/hyperlink" Target="https://www.eventbrite.co.uk/e/696569487087?aff=oddtdtcreator" TargetMode="External"/><Relationship Id="rId30" Type="http://schemas.openxmlformats.org/officeDocument/2006/relationships/hyperlink" Target="https://www.eventbrite.co.uk/e/695820677377?aff=oddtdtcreator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package" Target="../embeddings/Microsoft_Word_Document.docx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D24BFD5-D814-402B-B6C4-EEF6AE14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DD357D-DB96-AC82-52E2-79A648FF8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2"/>
            <a:ext cx="6281928" cy="4135437"/>
          </a:xfrm>
        </p:spPr>
        <p:txBody>
          <a:bodyPr>
            <a:normAutofit/>
          </a:bodyPr>
          <a:lstStyle/>
          <a:p>
            <a:pPr algn="l"/>
            <a:r>
              <a:rPr lang="en-GB" sz="6600"/>
              <a:t>Children’s Centre Services </a:t>
            </a: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36FED7E8-9A97-475F-9FA4-113410D44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6139" y="1031284"/>
            <a:ext cx="3647661" cy="4436126"/>
          </a:xfrm>
          <a:custGeom>
            <a:avLst/>
            <a:gdLst>
              <a:gd name="connsiteX0" fmla="*/ 0 w 3647661"/>
              <a:gd name="connsiteY0" fmla="*/ 0 h 4436126"/>
              <a:gd name="connsiteX1" fmla="*/ 498514 w 3647661"/>
              <a:gd name="connsiteY1" fmla="*/ 0 h 4436126"/>
              <a:gd name="connsiteX2" fmla="*/ 1069981 w 3647661"/>
              <a:gd name="connsiteY2" fmla="*/ 0 h 4436126"/>
              <a:gd name="connsiteX3" fmla="*/ 1714401 w 3647661"/>
              <a:gd name="connsiteY3" fmla="*/ 0 h 4436126"/>
              <a:gd name="connsiteX4" fmla="*/ 2285868 w 3647661"/>
              <a:gd name="connsiteY4" fmla="*/ 0 h 4436126"/>
              <a:gd name="connsiteX5" fmla="*/ 2784381 w 3647661"/>
              <a:gd name="connsiteY5" fmla="*/ 0 h 4436126"/>
              <a:gd name="connsiteX6" fmla="*/ 3647661 w 3647661"/>
              <a:gd name="connsiteY6" fmla="*/ 0 h 4436126"/>
              <a:gd name="connsiteX7" fmla="*/ 3647661 w 3647661"/>
              <a:gd name="connsiteY7" fmla="*/ 633732 h 4436126"/>
              <a:gd name="connsiteX8" fmla="*/ 3647661 w 3647661"/>
              <a:gd name="connsiteY8" fmla="*/ 1267465 h 4436126"/>
              <a:gd name="connsiteX9" fmla="*/ 3647661 w 3647661"/>
              <a:gd name="connsiteY9" fmla="*/ 1768113 h 4436126"/>
              <a:gd name="connsiteX10" fmla="*/ 3647661 w 3647661"/>
              <a:gd name="connsiteY10" fmla="*/ 2446207 h 4436126"/>
              <a:gd name="connsiteX11" fmla="*/ 3647661 w 3647661"/>
              <a:gd name="connsiteY11" fmla="*/ 2946855 h 4436126"/>
              <a:gd name="connsiteX12" fmla="*/ 3647661 w 3647661"/>
              <a:gd name="connsiteY12" fmla="*/ 3580587 h 4436126"/>
              <a:gd name="connsiteX13" fmla="*/ 3647661 w 3647661"/>
              <a:gd name="connsiteY13" fmla="*/ 4436126 h 4436126"/>
              <a:gd name="connsiteX14" fmla="*/ 3039718 w 3647661"/>
              <a:gd name="connsiteY14" fmla="*/ 4436126 h 4436126"/>
              <a:gd name="connsiteX15" fmla="*/ 2431774 w 3647661"/>
              <a:gd name="connsiteY15" fmla="*/ 4436126 h 4436126"/>
              <a:gd name="connsiteX16" fmla="*/ 1823831 w 3647661"/>
              <a:gd name="connsiteY16" fmla="*/ 4436126 h 4436126"/>
              <a:gd name="connsiteX17" fmla="*/ 1288840 w 3647661"/>
              <a:gd name="connsiteY17" fmla="*/ 4436126 h 4436126"/>
              <a:gd name="connsiteX18" fmla="*/ 607943 w 3647661"/>
              <a:gd name="connsiteY18" fmla="*/ 4436126 h 4436126"/>
              <a:gd name="connsiteX19" fmla="*/ 0 w 3647661"/>
              <a:gd name="connsiteY19" fmla="*/ 4436126 h 4436126"/>
              <a:gd name="connsiteX20" fmla="*/ 0 w 3647661"/>
              <a:gd name="connsiteY20" fmla="*/ 3758032 h 4436126"/>
              <a:gd name="connsiteX21" fmla="*/ 0 w 3647661"/>
              <a:gd name="connsiteY21" fmla="*/ 3035578 h 4436126"/>
              <a:gd name="connsiteX22" fmla="*/ 0 w 3647661"/>
              <a:gd name="connsiteY22" fmla="*/ 2401845 h 4436126"/>
              <a:gd name="connsiteX23" fmla="*/ 0 w 3647661"/>
              <a:gd name="connsiteY23" fmla="*/ 1768113 h 4436126"/>
              <a:gd name="connsiteX24" fmla="*/ 0 w 3647661"/>
              <a:gd name="connsiteY24" fmla="*/ 1178742 h 4436126"/>
              <a:gd name="connsiteX25" fmla="*/ 0 w 3647661"/>
              <a:gd name="connsiteY25" fmla="*/ 589371 h 4436126"/>
              <a:gd name="connsiteX26" fmla="*/ 0 w 3647661"/>
              <a:gd name="connsiteY26" fmla="*/ 0 h 4436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647661" h="4436126" fill="none" extrusionOk="0">
                <a:moveTo>
                  <a:pt x="0" y="0"/>
                </a:moveTo>
                <a:cubicBezTo>
                  <a:pt x="116158" y="-16963"/>
                  <a:pt x="364681" y="-4006"/>
                  <a:pt x="498514" y="0"/>
                </a:cubicBezTo>
                <a:cubicBezTo>
                  <a:pt x="632347" y="4006"/>
                  <a:pt x="950865" y="15164"/>
                  <a:pt x="1069981" y="0"/>
                </a:cubicBezTo>
                <a:cubicBezTo>
                  <a:pt x="1189097" y="-15164"/>
                  <a:pt x="1556518" y="-23132"/>
                  <a:pt x="1714401" y="0"/>
                </a:cubicBezTo>
                <a:cubicBezTo>
                  <a:pt x="1872284" y="23132"/>
                  <a:pt x="2015985" y="9364"/>
                  <a:pt x="2285868" y="0"/>
                </a:cubicBezTo>
                <a:cubicBezTo>
                  <a:pt x="2555751" y="-9364"/>
                  <a:pt x="2555148" y="14141"/>
                  <a:pt x="2784381" y="0"/>
                </a:cubicBezTo>
                <a:cubicBezTo>
                  <a:pt x="3013614" y="-14141"/>
                  <a:pt x="3216105" y="-3763"/>
                  <a:pt x="3647661" y="0"/>
                </a:cubicBezTo>
                <a:cubicBezTo>
                  <a:pt x="3623206" y="221859"/>
                  <a:pt x="3622213" y="458853"/>
                  <a:pt x="3647661" y="633732"/>
                </a:cubicBezTo>
                <a:cubicBezTo>
                  <a:pt x="3673109" y="808611"/>
                  <a:pt x="3674779" y="1138417"/>
                  <a:pt x="3647661" y="1267465"/>
                </a:cubicBezTo>
                <a:cubicBezTo>
                  <a:pt x="3620543" y="1396513"/>
                  <a:pt x="3664792" y="1625185"/>
                  <a:pt x="3647661" y="1768113"/>
                </a:cubicBezTo>
                <a:cubicBezTo>
                  <a:pt x="3630530" y="1911041"/>
                  <a:pt x="3671056" y="2135008"/>
                  <a:pt x="3647661" y="2446207"/>
                </a:cubicBezTo>
                <a:cubicBezTo>
                  <a:pt x="3624266" y="2757406"/>
                  <a:pt x="3642702" y="2713342"/>
                  <a:pt x="3647661" y="2946855"/>
                </a:cubicBezTo>
                <a:cubicBezTo>
                  <a:pt x="3652620" y="3180368"/>
                  <a:pt x="3664319" y="3290221"/>
                  <a:pt x="3647661" y="3580587"/>
                </a:cubicBezTo>
                <a:cubicBezTo>
                  <a:pt x="3631003" y="3870953"/>
                  <a:pt x="3617531" y="4259425"/>
                  <a:pt x="3647661" y="4436126"/>
                </a:cubicBezTo>
                <a:cubicBezTo>
                  <a:pt x="3523929" y="4410412"/>
                  <a:pt x="3241413" y="4436068"/>
                  <a:pt x="3039718" y="4436126"/>
                </a:cubicBezTo>
                <a:cubicBezTo>
                  <a:pt x="2838023" y="4436184"/>
                  <a:pt x="2630387" y="4431142"/>
                  <a:pt x="2431774" y="4436126"/>
                </a:cubicBezTo>
                <a:cubicBezTo>
                  <a:pt x="2233161" y="4441110"/>
                  <a:pt x="2003296" y="4449826"/>
                  <a:pt x="1823831" y="4436126"/>
                </a:cubicBezTo>
                <a:cubicBezTo>
                  <a:pt x="1644366" y="4422426"/>
                  <a:pt x="1399453" y="4442442"/>
                  <a:pt x="1288840" y="4436126"/>
                </a:cubicBezTo>
                <a:cubicBezTo>
                  <a:pt x="1178227" y="4429810"/>
                  <a:pt x="793482" y="4411099"/>
                  <a:pt x="607943" y="4436126"/>
                </a:cubicBezTo>
                <a:cubicBezTo>
                  <a:pt x="422404" y="4461153"/>
                  <a:pt x="158703" y="4453091"/>
                  <a:pt x="0" y="4436126"/>
                </a:cubicBezTo>
                <a:cubicBezTo>
                  <a:pt x="8129" y="4099466"/>
                  <a:pt x="23502" y="4014012"/>
                  <a:pt x="0" y="3758032"/>
                </a:cubicBezTo>
                <a:cubicBezTo>
                  <a:pt x="-23502" y="3502052"/>
                  <a:pt x="8018" y="3295661"/>
                  <a:pt x="0" y="3035578"/>
                </a:cubicBezTo>
                <a:cubicBezTo>
                  <a:pt x="-8018" y="2775495"/>
                  <a:pt x="-8720" y="2595880"/>
                  <a:pt x="0" y="2401845"/>
                </a:cubicBezTo>
                <a:cubicBezTo>
                  <a:pt x="8720" y="2207810"/>
                  <a:pt x="9279" y="1982551"/>
                  <a:pt x="0" y="1768113"/>
                </a:cubicBezTo>
                <a:cubicBezTo>
                  <a:pt x="-9279" y="1553675"/>
                  <a:pt x="7090" y="1354447"/>
                  <a:pt x="0" y="1178742"/>
                </a:cubicBezTo>
                <a:cubicBezTo>
                  <a:pt x="-7090" y="1003037"/>
                  <a:pt x="-23786" y="768334"/>
                  <a:pt x="0" y="589371"/>
                </a:cubicBezTo>
                <a:cubicBezTo>
                  <a:pt x="23786" y="410408"/>
                  <a:pt x="-16955" y="242082"/>
                  <a:pt x="0" y="0"/>
                </a:cubicBezTo>
                <a:close/>
              </a:path>
              <a:path w="3647661" h="4436126" stroke="0" extrusionOk="0">
                <a:moveTo>
                  <a:pt x="0" y="0"/>
                </a:moveTo>
                <a:cubicBezTo>
                  <a:pt x="171149" y="-7244"/>
                  <a:pt x="374684" y="2591"/>
                  <a:pt x="534990" y="0"/>
                </a:cubicBezTo>
                <a:cubicBezTo>
                  <a:pt x="695296" y="-2591"/>
                  <a:pt x="907320" y="7483"/>
                  <a:pt x="1069981" y="0"/>
                </a:cubicBezTo>
                <a:cubicBezTo>
                  <a:pt x="1232642" y="-7483"/>
                  <a:pt x="1543604" y="-26203"/>
                  <a:pt x="1677924" y="0"/>
                </a:cubicBezTo>
                <a:cubicBezTo>
                  <a:pt x="1812244" y="26203"/>
                  <a:pt x="2140632" y="31361"/>
                  <a:pt x="2322344" y="0"/>
                </a:cubicBezTo>
                <a:cubicBezTo>
                  <a:pt x="2504056" y="-31361"/>
                  <a:pt x="2658834" y="3381"/>
                  <a:pt x="2893811" y="0"/>
                </a:cubicBezTo>
                <a:cubicBezTo>
                  <a:pt x="3128788" y="-3381"/>
                  <a:pt x="3338741" y="-10376"/>
                  <a:pt x="3647661" y="0"/>
                </a:cubicBezTo>
                <a:cubicBezTo>
                  <a:pt x="3628986" y="244498"/>
                  <a:pt x="3624774" y="362520"/>
                  <a:pt x="3647661" y="545010"/>
                </a:cubicBezTo>
                <a:cubicBezTo>
                  <a:pt x="3670549" y="727500"/>
                  <a:pt x="3619543" y="968439"/>
                  <a:pt x="3647661" y="1134381"/>
                </a:cubicBezTo>
                <a:cubicBezTo>
                  <a:pt x="3675779" y="1300323"/>
                  <a:pt x="3670065" y="1646297"/>
                  <a:pt x="3647661" y="1856836"/>
                </a:cubicBezTo>
                <a:cubicBezTo>
                  <a:pt x="3625257" y="2067375"/>
                  <a:pt x="3632904" y="2315399"/>
                  <a:pt x="3647661" y="2490568"/>
                </a:cubicBezTo>
                <a:cubicBezTo>
                  <a:pt x="3662418" y="2665737"/>
                  <a:pt x="3616073" y="2880164"/>
                  <a:pt x="3647661" y="3124300"/>
                </a:cubicBezTo>
                <a:cubicBezTo>
                  <a:pt x="3679249" y="3368436"/>
                  <a:pt x="3677361" y="3519722"/>
                  <a:pt x="3647661" y="3758032"/>
                </a:cubicBezTo>
                <a:cubicBezTo>
                  <a:pt x="3617961" y="3996342"/>
                  <a:pt x="3615180" y="4147465"/>
                  <a:pt x="3647661" y="4436126"/>
                </a:cubicBezTo>
                <a:cubicBezTo>
                  <a:pt x="3506685" y="4421969"/>
                  <a:pt x="3266652" y="4433618"/>
                  <a:pt x="3149147" y="4436126"/>
                </a:cubicBezTo>
                <a:cubicBezTo>
                  <a:pt x="3031642" y="4438634"/>
                  <a:pt x="2832267" y="4432536"/>
                  <a:pt x="2650634" y="4436126"/>
                </a:cubicBezTo>
                <a:cubicBezTo>
                  <a:pt x="2469001" y="4439716"/>
                  <a:pt x="2324677" y="4416284"/>
                  <a:pt x="2042690" y="4436126"/>
                </a:cubicBezTo>
                <a:cubicBezTo>
                  <a:pt x="1760703" y="4455968"/>
                  <a:pt x="1686949" y="4416099"/>
                  <a:pt x="1398270" y="4436126"/>
                </a:cubicBezTo>
                <a:cubicBezTo>
                  <a:pt x="1109591" y="4456153"/>
                  <a:pt x="1071585" y="4455485"/>
                  <a:pt x="899756" y="4436126"/>
                </a:cubicBezTo>
                <a:cubicBezTo>
                  <a:pt x="727927" y="4416767"/>
                  <a:pt x="344407" y="4430463"/>
                  <a:pt x="0" y="4436126"/>
                </a:cubicBezTo>
                <a:cubicBezTo>
                  <a:pt x="5440" y="4303018"/>
                  <a:pt x="91" y="4161914"/>
                  <a:pt x="0" y="3891116"/>
                </a:cubicBezTo>
                <a:cubicBezTo>
                  <a:pt x="-91" y="3620318"/>
                  <a:pt x="-11601" y="3462294"/>
                  <a:pt x="0" y="3301745"/>
                </a:cubicBezTo>
                <a:cubicBezTo>
                  <a:pt x="11601" y="3141196"/>
                  <a:pt x="22776" y="2916996"/>
                  <a:pt x="0" y="2756735"/>
                </a:cubicBezTo>
                <a:cubicBezTo>
                  <a:pt x="-22776" y="2596474"/>
                  <a:pt x="5257" y="2440491"/>
                  <a:pt x="0" y="2256087"/>
                </a:cubicBezTo>
                <a:cubicBezTo>
                  <a:pt x="-5257" y="2071683"/>
                  <a:pt x="20189" y="1902567"/>
                  <a:pt x="0" y="1666716"/>
                </a:cubicBezTo>
                <a:cubicBezTo>
                  <a:pt x="-20189" y="1430865"/>
                  <a:pt x="-21241" y="1161108"/>
                  <a:pt x="0" y="988622"/>
                </a:cubicBezTo>
                <a:cubicBezTo>
                  <a:pt x="21241" y="816136"/>
                  <a:pt x="17108" y="40674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5715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68728339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2DE6A6-59FE-78BB-CCBE-F64A049682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28114" y="1232452"/>
            <a:ext cx="3200400" cy="3850919"/>
          </a:xfrm>
        </p:spPr>
        <p:txBody>
          <a:bodyPr anchor="b">
            <a:normAutofit/>
          </a:bodyPr>
          <a:lstStyle/>
          <a:p>
            <a:pPr algn="l"/>
            <a:r>
              <a:rPr lang="en-GB">
                <a:solidFill>
                  <a:srgbClr val="FFFFFF"/>
                </a:solidFill>
              </a:rPr>
              <a:t>What happens at a Children’s Centre 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2A39B854-4B6C-4F7F-A602-6F97770CE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5439978"/>
            <a:ext cx="6281928" cy="18288"/>
          </a:xfrm>
          <a:custGeom>
            <a:avLst/>
            <a:gdLst>
              <a:gd name="connsiteX0" fmla="*/ 0 w 6281928"/>
              <a:gd name="connsiteY0" fmla="*/ 0 h 18288"/>
              <a:gd name="connsiteX1" fmla="*/ 572353 w 6281928"/>
              <a:gd name="connsiteY1" fmla="*/ 0 h 18288"/>
              <a:gd name="connsiteX2" fmla="*/ 1207526 w 6281928"/>
              <a:gd name="connsiteY2" fmla="*/ 0 h 18288"/>
              <a:gd name="connsiteX3" fmla="*/ 1779880 w 6281928"/>
              <a:gd name="connsiteY3" fmla="*/ 0 h 18288"/>
              <a:gd name="connsiteX4" fmla="*/ 2540691 w 6281928"/>
              <a:gd name="connsiteY4" fmla="*/ 0 h 18288"/>
              <a:gd name="connsiteX5" fmla="*/ 3238683 w 6281928"/>
              <a:gd name="connsiteY5" fmla="*/ 0 h 18288"/>
              <a:gd name="connsiteX6" fmla="*/ 3936675 w 6281928"/>
              <a:gd name="connsiteY6" fmla="*/ 0 h 18288"/>
              <a:gd name="connsiteX7" fmla="*/ 4760305 w 6281928"/>
              <a:gd name="connsiteY7" fmla="*/ 0 h 18288"/>
              <a:gd name="connsiteX8" fmla="*/ 5521117 w 6281928"/>
              <a:gd name="connsiteY8" fmla="*/ 0 h 18288"/>
              <a:gd name="connsiteX9" fmla="*/ 6281928 w 6281928"/>
              <a:gd name="connsiteY9" fmla="*/ 0 h 18288"/>
              <a:gd name="connsiteX10" fmla="*/ 6281928 w 6281928"/>
              <a:gd name="connsiteY10" fmla="*/ 18288 h 18288"/>
              <a:gd name="connsiteX11" fmla="*/ 5772394 w 6281928"/>
              <a:gd name="connsiteY11" fmla="*/ 18288 h 18288"/>
              <a:gd name="connsiteX12" fmla="*/ 5200040 w 6281928"/>
              <a:gd name="connsiteY12" fmla="*/ 18288 h 18288"/>
              <a:gd name="connsiteX13" fmla="*/ 4439229 w 6281928"/>
              <a:gd name="connsiteY13" fmla="*/ 18288 h 18288"/>
              <a:gd name="connsiteX14" fmla="*/ 3615599 w 6281928"/>
              <a:gd name="connsiteY14" fmla="*/ 18288 h 18288"/>
              <a:gd name="connsiteX15" fmla="*/ 2980426 w 6281928"/>
              <a:gd name="connsiteY15" fmla="*/ 18288 h 18288"/>
              <a:gd name="connsiteX16" fmla="*/ 2156795 w 6281928"/>
              <a:gd name="connsiteY16" fmla="*/ 18288 h 18288"/>
              <a:gd name="connsiteX17" fmla="*/ 1584442 w 6281928"/>
              <a:gd name="connsiteY17" fmla="*/ 18288 h 18288"/>
              <a:gd name="connsiteX18" fmla="*/ 1074908 w 6281928"/>
              <a:gd name="connsiteY18" fmla="*/ 18288 h 18288"/>
              <a:gd name="connsiteX19" fmla="*/ 0 w 6281928"/>
              <a:gd name="connsiteY19" fmla="*/ 18288 h 18288"/>
              <a:gd name="connsiteX20" fmla="*/ 0 w 6281928"/>
              <a:gd name="connsiteY2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281928" h="18288" fill="none" extrusionOk="0">
                <a:moveTo>
                  <a:pt x="0" y="0"/>
                </a:moveTo>
                <a:cubicBezTo>
                  <a:pt x="205960" y="24870"/>
                  <a:pt x="343550" y="5918"/>
                  <a:pt x="572353" y="0"/>
                </a:cubicBezTo>
                <a:cubicBezTo>
                  <a:pt x="801156" y="-5918"/>
                  <a:pt x="1015649" y="-11381"/>
                  <a:pt x="1207526" y="0"/>
                </a:cubicBezTo>
                <a:cubicBezTo>
                  <a:pt x="1399403" y="11381"/>
                  <a:pt x="1549725" y="7866"/>
                  <a:pt x="1779880" y="0"/>
                </a:cubicBezTo>
                <a:cubicBezTo>
                  <a:pt x="2010035" y="-7866"/>
                  <a:pt x="2190674" y="12826"/>
                  <a:pt x="2540691" y="0"/>
                </a:cubicBezTo>
                <a:cubicBezTo>
                  <a:pt x="2890708" y="-12826"/>
                  <a:pt x="3025718" y="-18534"/>
                  <a:pt x="3238683" y="0"/>
                </a:cubicBezTo>
                <a:cubicBezTo>
                  <a:pt x="3451648" y="18534"/>
                  <a:pt x="3603947" y="14884"/>
                  <a:pt x="3936675" y="0"/>
                </a:cubicBezTo>
                <a:cubicBezTo>
                  <a:pt x="4269403" y="-14884"/>
                  <a:pt x="4480718" y="-24607"/>
                  <a:pt x="4760305" y="0"/>
                </a:cubicBezTo>
                <a:cubicBezTo>
                  <a:pt x="5039892" y="24607"/>
                  <a:pt x="5359549" y="-31311"/>
                  <a:pt x="5521117" y="0"/>
                </a:cubicBezTo>
                <a:cubicBezTo>
                  <a:pt x="5682685" y="31311"/>
                  <a:pt x="5986067" y="-12593"/>
                  <a:pt x="6281928" y="0"/>
                </a:cubicBezTo>
                <a:cubicBezTo>
                  <a:pt x="6282307" y="7355"/>
                  <a:pt x="6282212" y="10249"/>
                  <a:pt x="6281928" y="18288"/>
                </a:cubicBezTo>
                <a:cubicBezTo>
                  <a:pt x="6078981" y="8428"/>
                  <a:pt x="5961061" y="2290"/>
                  <a:pt x="5772394" y="18288"/>
                </a:cubicBezTo>
                <a:cubicBezTo>
                  <a:pt x="5583727" y="34286"/>
                  <a:pt x="5329968" y="24208"/>
                  <a:pt x="5200040" y="18288"/>
                </a:cubicBezTo>
                <a:cubicBezTo>
                  <a:pt x="5070112" y="12368"/>
                  <a:pt x="4793288" y="21070"/>
                  <a:pt x="4439229" y="18288"/>
                </a:cubicBezTo>
                <a:cubicBezTo>
                  <a:pt x="4085170" y="15506"/>
                  <a:pt x="3813765" y="-16466"/>
                  <a:pt x="3615599" y="18288"/>
                </a:cubicBezTo>
                <a:cubicBezTo>
                  <a:pt x="3417433" y="53042"/>
                  <a:pt x="3133643" y="20727"/>
                  <a:pt x="2980426" y="18288"/>
                </a:cubicBezTo>
                <a:cubicBezTo>
                  <a:pt x="2827209" y="15849"/>
                  <a:pt x="2380685" y="51850"/>
                  <a:pt x="2156795" y="18288"/>
                </a:cubicBezTo>
                <a:cubicBezTo>
                  <a:pt x="1932905" y="-15274"/>
                  <a:pt x="1716744" y="-1398"/>
                  <a:pt x="1584442" y="18288"/>
                </a:cubicBezTo>
                <a:cubicBezTo>
                  <a:pt x="1452140" y="37974"/>
                  <a:pt x="1280887" y="12750"/>
                  <a:pt x="1074908" y="18288"/>
                </a:cubicBezTo>
                <a:cubicBezTo>
                  <a:pt x="868929" y="23826"/>
                  <a:pt x="318124" y="-17878"/>
                  <a:pt x="0" y="18288"/>
                </a:cubicBezTo>
                <a:cubicBezTo>
                  <a:pt x="-384" y="12702"/>
                  <a:pt x="-513" y="4636"/>
                  <a:pt x="0" y="0"/>
                </a:cubicBezTo>
                <a:close/>
              </a:path>
              <a:path w="6281928" h="18288" stroke="0" extrusionOk="0">
                <a:moveTo>
                  <a:pt x="0" y="0"/>
                </a:moveTo>
                <a:cubicBezTo>
                  <a:pt x="135290" y="27650"/>
                  <a:pt x="488372" y="4391"/>
                  <a:pt x="635173" y="0"/>
                </a:cubicBezTo>
                <a:cubicBezTo>
                  <a:pt x="781974" y="-4391"/>
                  <a:pt x="992816" y="14310"/>
                  <a:pt x="1144707" y="0"/>
                </a:cubicBezTo>
                <a:cubicBezTo>
                  <a:pt x="1296598" y="-14310"/>
                  <a:pt x="1796462" y="-1258"/>
                  <a:pt x="1968337" y="0"/>
                </a:cubicBezTo>
                <a:cubicBezTo>
                  <a:pt x="2140212" y="1258"/>
                  <a:pt x="2343376" y="-12852"/>
                  <a:pt x="2603510" y="0"/>
                </a:cubicBezTo>
                <a:cubicBezTo>
                  <a:pt x="2863644" y="12852"/>
                  <a:pt x="2935073" y="-10591"/>
                  <a:pt x="3238683" y="0"/>
                </a:cubicBezTo>
                <a:cubicBezTo>
                  <a:pt x="3542293" y="10591"/>
                  <a:pt x="3731676" y="3538"/>
                  <a:pt x="4062313" y="0"/>
                </a:cubicBezTo>
                <a:cubicBezTo>
                  <a:pt x="4392950" y="-3538"/>
                  <a:pt x="4440715" y="28126"/>
                  <a:pt x="4634667" y="0"/>
                </a:cubicBezTo>
                <a:cubicBezTo>
                  <a:pt x="4828619" y="-28126"/>
                  <a:pt x="5052661" y="8974"/>
                  <a:pt x="5458297" y="0"/>
                </a:cubicBezTo>
                <a:cubicBezTo>
                  <a:pt x="5863933" y="-8974"/>
                  <a:pt x="5906900" y="-24516"/>
                  <a:pt x="6281928" y="0"/>
                </a:cubicBezTo>
                <a:cubicBezTo>
                  <a:pt x="6282268" y="5688"/>
                  <a:pt x="6281759" y="13142"/>
                  <a:pt x="6281928" y="18288"/>
                </a:cubicBezTo>
                <a:cubicBezTo>
                  <a:pt x="6036108" y="15339"/>
                  <a:pt x="5743611" y="10415"/>
                  <a:pt x="5583936" y="18288"/>
                </a:cubicBezTo>
                <a:cubicBezTo>
                  <a:pt x="5424261" y="26161"/>
                  <a:pt x="5250533" y="-179"/>
                  <a:pt x="4948763" y="18288"/>
                </a:cubicBezTo>
                <a:cubicBezTo>
                  <a:pt x="4646993" y="36755"/>
                  <a:pt x="4354673" y="7565"/>
                  <a:pt x="4125133" y="18288"/>
                </a:cubicBezTo>
                <a:cubicBezTo>
                  <a:pt x="3895593" y="29012"/>
                  <a:pt x="3570246" y="29209"/>
                  <a:pt x="3301502" y="18288"/>
                </a:cubicBezTo>
                <a:cubicBezTo>
                  <a:pt x="3032758" y="7367"/>
                  <a:pt x="2955340" y="11905"/>
                  <a:pt x="2729149" y="18288"/>
                </a:cubicBezTo>
                <a:cubicBezTo>
                  <a:pt x="2502958" y="24671"/>
                  <a:pt x="2269423" y="3142"/>
                  <a:pt x="2031157" y="18288"/>
                </a:cubicBezTo>
                <a:cubicBezTo>
                  <a:pt x="1792891" y="33434"/>
                  <a:pt x="1484731" y="22122"/>
                  <a:pt x="1207526" y="18288"/>
                </a:cubicBezTo>
                <a:cubicBezTo>
                  <a:pt x="930321" y="14454"/>
                  <a:pt x="560231" y="-33402"/>
                  <a:pt x="0" y="18288"/>
                </a:cubicBezTo>
                <a:cubicBezTo>
                  <a:pt x="-478" y="10520"/>
                  <a:pt x="210" y="5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34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220"/>
    </mc:Choice>
    <mc:Fallback xmlns="">
      <p:transition spd="slow" advTm="182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8E0B02-80F7-564D-F082-60A7202B0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5400"/>
              <a:t>Baby and Toddler Bank </a:t>
            </a:r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0EF2C6C-A15F-46D8-50E3-756F55C03F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US" sz="1700" dirty="0"/>
              <a:t>There are now 3 Baby and Toddler Banks in Redbridge:</a:t>
            </a:r>
          </a:p>
          <a:p>
            <a:r>
              <a:rPr lang="en-US" sz="1700" dirty="0"/>
              <a:t>Orchard – Wednesday 9.00 – 12.00pm</a:t>
            </a:r>
          </a:p>
          <a:p>
            <a:r>
              <a:rPr lang="en-US" sz="1700" dirty="0"/>
              <a:t>Newbury Hall – Monday 9.30 – 11.30am</a:t>
            </a:r>
          </a:p>
          <a:p>
            <a:r>
              <a:rPr lang="en-US" sz="1700" dirty="0"/>
              <a:t>Loxford – Tuesday 9.00 – 12.00 &amp; Friday 9.00 – 3.00pm </a:t>
            </a:r>
          </a:p>
          <a:p>
            <a:r>
              <a:rPr lang="en-US" sz="1700" dirty="0"/>
              <a:t>They are all drop-in services and only open to Redbridge residents.</a:t>
            </a:r>
          </a:p>
          <a:p>
            <a:r>
              <a:rPr lang="en-US" sz="1700" dirty="0"/>
              <a:t>Donations are very welcome, please contact the individual CC for details.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F635B53-8D55-F7B4-15CB-75EC00DE5B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253" r="2" b="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44556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304"/>
    </mc:Choice>
    <mc:Fallback xmlns="">
      <p:transition spd="slow" advTm="35304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2E7CC5-C78B-4EBD-9565-3FA00FAA6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Thought bubble">
            <a:extLst>
              <a:ext uri="{FF2B5EF4-FFF2-40B4-BE49-F238E27FC236}">
                <a16:creationId xmlns:a16="http://schemas.microsoft.com/office/drawing/2014/main" id="{E0F33272-02E6-AEB0-76C8-4F7A214763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4988" y="1744515"/>
            <a:ext cx="3368969" cy="3368969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A4529A5-F675-429F-8044-01372BB13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D9659B-EAC8-FBF0-5BA5-DCD22B94F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2061" y="762538"/>
            <a:ext cx="5649349" cy="31998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Any questions 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38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72"/>
    </mc:Choice>
    <mc:Fallback xmlns="">
      <p:transition spd="slow" advTm="6172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D24BFD5-D814-402B-B6C4-EEF6AE14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7E9B2E-AC51-1DB2-6351-ABFF45385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2362"/>
            <a:ext cx="6281928" cy="413543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Thank you for your time. </a:t>
            </a: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36FED7E8-9A97-475F-9FA4-113410D44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6139" y="1031284"/>
            <a:ext cx="3647661" cy="4436126"/>
          </a:xfrm>
          <a:custGeom>
            <a:avLst/>
            <a:gdLst>
              <a:gd name="connsiteX0" fmla="*/ 0 w 3647661"/>
              <a:gd name="connsiteY0" fmla="*/ 0 h 4436126"/>
              <a:gd name="connsiteX1" fmla="*/ 498514 w 3647661"/>
              <a:gd name="connsiteY1" fmla="*/ 0 h 4436126"/>
              <a:gd name="connsiteX2" fmla="*/ 1069981 w 3647661"/>
              <a:gd name="connsiteY2" fmla="*/ 0 h 4436126"/>
              <a:gd name="connsiteX3" fmla="*/ 1714401 w 3647661"/>
              <a:gd name="connsiteY3" fmla="*/ 0 h 4436126"/>
              <a:gd name="connsiteX4" fmla="*/ 2285868 w 3647661"/>
              <a:gd name="connsiteY4" fmla="*/ 0 h 4436126"/>
              <a:gd name="connsiteX5" fmla="*/ 2784381 w 3647661"/>
              <a:gd name="connsiteY5" fmla="*/ 0 h 4436126"/>
              <a:gd name="connsiteX6" fmla="*/ 3647661 w 3647661"/>
              <a:gd name="connsiteY6" fmla="*/ 0 h 4436126"/>
              <a:gd name="connsiteX7" fmla="*/ 3647661 w 3647661"/>
              <a:gd name="connsiteY7" fmla="*/ 633732 h 4436126"/>
              <a:gd name="connsiteX8" fmla="*/ 3647661 w 3647661"/>
              <a:gd name="connsiteY8" fmla="*/ 1267465 h 4436126"/>
              <a:gd name="connsiteX9" fmla="*/ 3647661 w 3647661"/>
              <a:gd name="connsiteY9" fmla="*/ 1768113 h 4436126"/>
              <a:gd name="connsiteX10" fmla="*/ 3647661 w 3647661"/>
              <a:gd name="connsiteY10" fmla="*/ 2446207 h 4436126"/>
              <a:gd name="connsiteX11" fmla="*/ 3647661 w 3647661"/>
              <a:gd name="connsiteY11" fmla="*/ 2946855 h 4436126"/>
              <a:gd name="connsiteX12" fmla="*/ 3647661 w 3647661"/>
              <a:gd name="connsiteY12" fmla="*/ 3580587 h 4436126"/>
              <a:gd name="connsiteX13" fmla="*/ 3647661 w 3647661"/>
              <a:gd name="connsiteY13" fmla="*/ 4436126 h 4436126"/>
              <a:gd name="connsiteX14" fmla="*/ 3039718 w 3647661"/>
              <a:gd name="connsiteY14" fmla="*/ 4436126 h 4436126"/>
              <a:gd name="connsiteX15" fmla="*/ 2431774 w 3647661"/>
              <a:gd name="connsiteY15" fmla="*/ 4436126 h 4436126"/>
              <a:gd name="connsiteX16" fmla="*/ 1823831 w 3647661"/>
              <a:gd name="connsiteY16" fmla="*/ 4436126 h 4436126"/>
              <a:gd name="connsiteX17" fmla="*/ 1288840 w 3647661"/>
              <a:gd name="connsiteY17" fmla="*/ 4436126 h 4436126"/>
              <a:gd name="connsiteX18" fmla="*/ 607943 w 3647661"/>
              <a:gd name="connsiteY18" fmla="*/ 4436126 h 4436126"/>
              <a:gd name="connsiteX19" fmla="*/ 0 w 3647661"/>
              <a:gd name="connsiteY19" fmla="*/ 4436126 h 4436126"/>
              <a:gd name="connsiteX20" fmla="*/ 0 w 3647661"/>
              <a:gd name="connsiteY20" fmla="*/ 3758032 h 4436126"/>
              <a:gd name="connsiteX21" fmla="*/ 0 w 3647661"/>
              <a:gd name="connsiteY21" fmla="*/ 3035578 h 4436126"/>
              <a:gd name="connsiteX22" fmla="*/ 0 w 3647661"/>
              <a:gd name="connsiteY22" fmla="*/ 2401845 h 4436126"/>
              <a:gd name="connsiteX23" fmla="*/ 0 w 3647661"/>
              <a:gd name="connsiteY23" fmla="*/ 1768113 h 4436126"/>
              <a:gd name="connsiteX24" fmla="*/ 0 w 3647661"/>
              <a:gd name="connsiteY24" fmla="*/ 1178742 h 4436126"/>
              <a:gd name="connsiteX25" fmla="*/ 0 w 3647661"/>
              <a:gd name="connsiteY25" fmla="*/ 589371 h 4436126"/>
              <a:gd name="connsiteX26" fmla="*/ 0 w 3647661"/>
              <a:gd name="connsiteY26" fmla="*/ 0 h 4436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647661" h="4436126" fill="none" extrusionOk="0">
                <a:moveTo>
                  <a:pt x="0" y="0"/>
                </a:moveTo>
                <a:cubicBezTo>
                  <a:pt x="116158" y="-16963"/>
                  <a:pt x="364681" y="-4006"/>
                  <a:pt x="498514" y="0"/>
                </a:cubicBezTo>
                <a:cubicBezTo>
                  <a:pt x="632347" y="4006"/>
                  <a:pt x="950865" y="15164"/>
                  <a:pt x="1069981" y="0"/>
                </a:cubicBezTo>
                <a:cubicBezTo>
                  <a:pt x="1189097" y="-15164"/>
                  <a:pt x="1556518" y="-23132"/>
                  <a:pt x="1714401" y="0"/>
                </a:cubicBezTo>
                <a:cubicBezTo>
                  <a:pt x="1872284" y="23132"/>
                  <a:pt x="2015985" y="9364"/>
                  <a:pt x="2285868" y="0"/>
                </a:cubicBezTo>
                <a:cubicBezTo>
                  <a:pt x="2555751" y="-9364"/>
                  <a:pt x="2555148" y="14141"/>
                  <a:pt x="2784381" y="0"/>
                </a:cubicBezTo>
                <a:cubicBezTo>
                  <a:pt x="3013614" y="-14141"/>
                  <a:pt x="3216105" y="-3763"/>
                  <a:pt x="3647661" y="0"/>
                </a:cubicBezTo>
                <a:cubicBezTo>
                  <a:pt x="3623206" y="221859"/>
                  <a:pt x="3622213" y="458853"/>
                  <a:pt x="3647661" y="633732"/>
                </a:cubicBezTo>
                <a:cubicBezTo>
                  <a:pt x="3673109" y="808611"/>
                  <a:pt x="3674779" y="1138417"/>
                  <a:pt x="3647661" y="1267465"/>
                </a:cubicBezTo>
                <a:cubicBezTo>
                  <a:pt x="3620543" y="1396513"/>
                  <a:pt x="3664792" y="1625185"/>
                  <a:pt x="3647661" y="1768113"/>
                </a:cubicBezTo>
                <a:cubicBezTo>
                  <a:pt x="3630530" y="1911041"/>
                  <a:pt x="3671056" y="2135008"/>
                  <a:pt x="3647661" y="2446207"/>
                </a:cubicBezTo>
                <a:cubicBezTo>
                  <a:pt x="3624266" y="2757406"/>
                  <a:pt x="3642702" y="2713342"/>
                  <a:pt x="3647661" y="2946855"/>
                </a:cubicBezTo>
                <a:cubicBezTo>
                  <a:pt x="3652620" y="3180368"/>
                  <a:pt x="3664319" y="3290221"/>
                  <a:pt x="3647661" y="3580587"/>
                </a:cubicBezTo>
                <a:cubicBezTo>
                  <a:pt x="3631003" y="3870953"/>
                  <a:pt x="3617531" y="4259425"/>
                  <a:pt x="3647661" y="4436126"/>
                </a:cubicBezTo>
                <a:cubicBezTo>
                  <a:pt x="3523929" y="4410412"/>
                  <a:pt x="3241413" y="4436068"/>
                  <a:pt x="3039718" y="4436126"/>
                </a:cubicBezTo>
                <a:cubicBezTo>
                  <a:pt x="2838023" y="4436184"/>
                  <a:pt x="2630387" y="4431142"/>
                  <a:pt x="2431774" y="4436126"/>
                </a:cubicBezTo>
                <a:cubicBezTo>
                  <a:pt x="2233161" y="4441110"/>
                  <a:pt x="2003296" y="4449826"/>
                  <a:pt x="1823831" y="4436126"/>
                </a:cubicBezTo>
                <a:cubicBezTo>
                  <a:pt x="1644366" y="4422426"/>
                  <a:pt x="1399453" y="4442442"/>
                  <a:pt x="1288840" y="4436126"/>
                </a:cubicBezTo>
                <a:cubicBezTo>
                  <a:pt x="1178227" y="4429810"/>
                  <a:pt x="793482" y="4411099"/>
                  <a:pt x="607943" y="4436126"/>
                </a:cubicBezTo>
                <a:cubicBezTo>
                  <a:pt x="422404" y="4461153"/>
                  <a:pt x="158703" y="4453091"/>
                  <a:pt x="0" y="4436126"/>
                </a:cubicBezTo>
                <a:cubicBezTo>
                  <a:pt x="8129" y="4099466"/>
                  <a:pt x="23502" y="4014012"/>
                  <a:pt x="0" y="3758032"/>
                </a:cubicBezTo>
                <a:cubicBezTo>
                  <a:pt x="-23502" y="3502052"/>
                  <a:pt x="8018" y="3295661"/>
                  <a:pt x="0" y="3035578"/>
                </a:cubicBezTo>
                <a:cubicBezTo>
                  <a:pt x="-8018" y="2775495"/>
                  <a:pt x="-8720" y="2595880"/>
                  <a:pt x="0" y="2401845"/>
                </a:cubicBezTo>
                <a:cubicBezTo>
                  <a:pt x="8720" y="2207810"/>
                  <a:pt x="9279" y="1982551"/>
                  <a:pt x="0" y="1768113"/>
                </a:cubicBezTo>
                <a:cubicBezTo>
                  <a:pt x="-9279" y="1553675"/>
                  <a:pt x="7090" y="1354447"/>
                  <a:pt x="0" y="1178742"/>
                </a:cubicBezTo>
                <a:cubicBezTo>
                  <a:pt x="-7090" y="1003037"/>
                  <a:pt x="-23786" y="768334"/>
                  <a:pt x="0" y="589371"/>
                </a:cubicBezTo>
                <a:cubicBezTo>
                  <a:pt x="23786" y="410408"/>
                  <a:pt x="-16955" y="242082"/>
                  <a:pt x="0" y="0"/>
                </a:cubicBezTo>
                <a:close/>
              </a:path>
              <a:path w="3647661" h="4436126" stroke="0" extrusionOk="0">
                <a:moveTo>
                  <a:pt x="0" y="0"/>
                </a:moveTo>
                <a:cubicBezTo>
                  <a:pt x="171149" y="-7244"/>
                  <a:pt x="374684" y="2591"/>
                  <a:pt x="534990" y="0"/>
                </a:cubicBezTo>
                <a:cubicBezTo>
                  <a:pt x="695296" y="-2591"/>
                  <a:pt x="907320" y="7483"/>
                  <a:pt x="1069981" y="0"/>
                </a:cubicBezTo>
                <a:cubicBezTo>
                  <a:pt x="1232642" y="-7483"/>
                  <a:pt x="1543604" y="-26203"/>
                  <a:pt x="1677924" y="0"/>
                </a:cubicBezTo>
                <a:cubicBezTo>
                  <a:pt x="1812244" y="26203"/>
                  <a:pt x="2140632" y="31361"/>
                  <a:pt x="2322344" y="0"/>
                </a:cubicBezTo>
                <a:cubicBezTo>
                  <a:pt x="2504056" y="-31361"/>
                  <a:pt x="2658834" y="3381"/>
                  <a:pt x="2893811" y="0"/>
                </a:cubicBezTo>
                <a:cubicBezTo>
                  <a:pt x="3128788" y="-3381"/>
                  <a:pt x="3338741" y="-10376"/>
                  <a:pt x="3647661" y="0"/>
                </a:cubicBezTo>
                <a:cubicBezTo>
                  <a:pt x="3628986" y="244498"/>
                  <a:pt x="3624774" y="362520"/>
                  <a:pt x="3647661" y="545010"/>
                </a:cubicBezTo>
                <a:cubicBezTo>
                  <a:pt x="3670549" y="727500"/>
                  <a:pt x="3619543" y="968439"/>
                  <a:pt x="3647661" y="1134381"/>
                </a:cubicBezTo>
                <a:cubicBezTo>
                  <a:pt x="3675779" y="1300323"/>
                  <a:pt x="3670065" y="1646297"/>
                  <a:pt x="3647661" y="1856836"/>
                </a:cubicBezTo>
                <a:cubicBezTo>
                  <a:pt x="3625257" y="2067375"/>
                  <a:pt x="3632904" y="2315399"/>
                  <a:pt x="3647661" y="2490568"/>
                </a:cubicBezTo>
                <a:cubicBezTo>
                  <a:pt x="3662418" y="2665737"/>
                  <a:pt x="3616073" y="2880164"/>
                  <a:pt x="3647661" y="3124300"/>
                </a:cubicBezTo>
                <a:cubicBezTo>
                  <a:pt x="3679249" y="3368436"/>
                  <a:pt x="3677361" y="3519722"/>
                  <a:pt x="3647661" y="3758032"/>
                </a:cubicBezTo>
                <a:cubicBezTo>
                  <a:pt x="3617961" y="3996342"/>
                  <a:pt x="3615180" y="4147465"/>
                  <a:pt x="3647661" y="4436126"/>
                </a:cubicBezTo>
                <a:cubicBezTo>
                  <a:pt x="3506685" y="4421969"/>
                  <a:pt x="3266652" y="4433618"/>
                  <a:pt x="3149147" y="4436126"/>
                </a:cubicBezTo>
                <a:cubicBezTo>
                  <a:pt x="3031642" y="4438634"/>
                  <a:pt x="2832267" y="4432536"/>
                  <a:pt x="2650634" y="4436126"/>
                </a:cubicBezTo>
                <a:cubicBezTo>
                  <a:pt x="2469001" y="4439716"/>
                  <a:pt x="2324677" y="4416284"/>
                  <a:pt x="2042690" y="4436126"/>
                </a:cubicBezTo>
                <a:cubicBezTo>
                  <a:pt x="1760703" y="4455968"/>
                  <a:pt x="1686949" y="4416099"/>
                  <a:pt x="1398270" y="4436126"/>
                </a:cubicBezTo>
                <a:cubicBezTo>
                  <a:pt x="1109591" y="4456153"/>
                  <a:pt x="1071585" y="4455485"/>
                  <a:pt x="899756" y="4436126"/>
                </a:cubicBezTo>
                <a:cubicBezTo>
                  <a:pt x="727927" y="4416767"/>
                  <a:pt x="344407" y="4430463"/>
                  <a:pt x="0" y="4436126"/>
                </a:cubicBezTo>
                <a:cubicBezTo>
                  <a:pt x="5440" y="4303018"/>
                  <a:pt x="91" y="4161914"/>
                  <a:pt x="0" y="3891116"/>
                </a:cubicBezTo>
                <a:cubicBezTo>
                  <a:pt x="-91" y="3620318"/>
                  <a:pt x="-11601" y="3462294"/>
                  <a:pt x="0" y="3301745"/>
                </a:cubicBezTo>
                <a:cubicBezTo>
                  <a:pt x="11601" y="3141196"/>
                  <a:pt x="22776" y="2916996"/>
                  <a:pt x="0" y="2756735"/>
                </a:cubicBezTo>
                <a:cubicBezTo>
                  <a:pt x="-22776" y="2596474"/>
                  <a:pt x="5257" y="2440491"/>
                  <a:pt x="0" y="2256087"/>
                </a:cubicBezTo>
                <a:cubicBezTo>
                  <a:pt x="-5257" y="2071683"/>
                  <a:pt x="20189" y="1902567"/>
                  <a:pt x="0" y="1666716"/>
                </a:cubicBezTo>
                <a:cubicBezTo>
                  <a:pt x="-20189" y="1430865"/>
                  <a:pt x="-21241" y="1161108"/>
                  <a:pt x="0" y="988622"/>
                </a:cubicBezTo>
                <a:cubicBezTo>
                  <a:pt x="21241" y="816136"/>
                  <a:pt x="17108" y="40674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5715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68728339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2A39B854-4B6C-4F7F-A602-6F97770CE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5439978"/>
            <a:ext cx="6281928" cy="18288"/>
          </a:xfrm>
          <a:custGeom>
            <a:avLst/>
            <a:gdLst>
              <a:gd name="connsiteX0" fmla="*/ 0 w 6281928"/>
              <a:gd name="connsiteY0" fmla="*/ 0 h 18288"/>
              <a:gd name="connsiteX1" fmla="*/ 572353 w 6281928"/>
              <a:gd name="connsiteY1" fmla="*/ 0 h 18288"/>
              <a:gd name="connsiteX2" fmla="*/ 1207526 w 6281928"/>
              <a:gd name="connsiteY2" fmla="*/ 0 h 18288"/>
              <a:gd name="connsiteX3" fmla="*/ 1779880 w 6281928"/>
              <a:gd name="connsiteY3" fmla="*/ 0 h 18288"/>
              <a:gd name="connsiteX4" fmla="*/ 2540691 w 6281928"/>
              <a:gd name="connsiteY4" fmla="*/ 0 h 18288"/>
              <a:gd name="connsiteX5" fmla="*/ 3238683 w 6281928"/>
              <a:gd name="connsiteY5" fmla="*/ 0 h 18288"/>
              <a:gd name="connsiteX6" fmla="*/ 3936675 w 6281928"/>
              <a:gd name="connsiteY6" fmla="*/ 0 h 18288"/>
              <a:gd name="connsiteX7" fmla="*/ 4760305 w 6281928"/>
              <a:gd name="connsiteY7" fmla="*/ 0 h 18288"/>
              <a:gd name="connsiteX8" fmla="*/ 5521117 w 6281928"/>
              <a:gd name="connsiteY8" fmla="*/ 0 h 18288"/>
              <a:gd name="connsiteX9" fmla="*/ 6281928 w 6281928"/>
              <a:gd name="connsiteY9" fmla="*/ 0 h 18288"/>
              <a:gd name="connsiteX10" fmla="*/ 6281928 w 6281928"/>
              <a:gd name="connsiteY10" fmla="*/ 18288 h 18288"/>
              <a:gd name="connsiteX11" fmla="*/ 5772394 w 6281928"/>
              <a:gd name="connsiteY11" fmla="*/ 18288 h 18288"/>
              <a:gd name="connsiteX12" fmla="*/ 5200040 w 6281928"/>
              <a:gd name="connsiteY12" fmla="*/ 18288 h 18288"/>
              <a:gd name="connsiteX13" fmla="*/ 4439229 w 6281928"/>
              <a:gd name="connsiteY13" fmla="*/ 18288 h 18288"/>
              <a:gd name="connsiteX14" fmla="*/ 3615599 w 6281928"/>
              <a:gd name="connsiteY14" fmla="*/ 18288 h 18288"/>
              <a:gd name="connsiteX15" fmla="*/ 2980426 w 6281928"/>
              <a:gd name="connsiteY15" fmla="*/ 18288 h 18288"/>
              <a:gd name="connsiteX16" fmla="*/ 2156795 w 6281928"/>
              <a:gd name="connsiteY16" fmla="*/ 18288 h 18288"/>
              <a:gd name="connsiteX17" fmla="*/ 1584442 w 6281928"/>
              <a:gd name="connsiteY17" fmla="*/ 18288 h 18288"/>
              <a:gd name="connsiteX18" fmla="*/ 1074908 w 6281928"/>
              <a:gd name="connsiteY18" fmla="*/ 18288 h 18288"/>
              <a:gd name="connsiteX19" fmla="*/ 0 w 6281928"/>
              <a:gd name="connsiteY19" fmla="*/ 18288 h 18288"/>
              <a:gd name="connsiteX20" fmla="*/ 0 w 6281928"/>
              <a:gd name="connsiteY2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281928" h="18288" fill="none" extrusionOk="0">
                <a:moveTo>
                  <a:pt x="0" y="0"/>
                </a:moveTo>
                <a:cubicBezTo>
                  <a:pt x="205960" y="24870"/>
                  <a:pt x="343550" y="5918"/>
                  <a:pt x="572353" y="0"/>
                </a:cubicBezTo>
                <a:cubicBezTo>
                  <a:pt x="801156" y="-5918"/>
                  <a:pt x="1015649" y="-11381"/>
                  <a:pt x="1207526" y="0"/>
                </a:cubicBezTo>
                <a:cubicBezTo>
                  <a:pt x="1399403" y="11381"/>
                  <a:pt x="1549725" y="7866"/>
                  <a:pt x="1779880" y="0"/>
                </a:cubicBezTo>
                <a:cubicBezTo>
                  <a:pt x="2010035" y="-7866"/>
                  <a:pt x="2190674" y="12826"/>
                  <a:pt x="2540691" y="0"/>
                </a:cubicBezTo>
                <a:cubicBezTo>
                  <a:pt x="2890708" y="-12826"/>
                  <a:pt x="3025718" y="-18534"/>
                  <a:pt x="3238683" y="0"/>
                </a:cubicBezTo>
                <a:cubicBezTo>
                  <a:pt x="3451648" y="18534"/>
                  <a:pt x="3603947" y="14884"/>
                  <a:pt x="3936675" y="0"/>
                </a:cubicBezTo>
                <a:cubicBezTo>
                  <a:pt x="4269403" y="-14884"/>
                  <a:pt x="4480718" y="-24607"/>
                  <a:pt x="4760305" y="0"/>
                </a:cubicBezTo>
                <a:cubicBezTo>
                  <a:pt x="5039892" y="24607"/>
                  <a:pt x="5359549" y="-31311"/>
                  <a:pt x="5521117" y="0"/>
                </a:cubicBezTo>
                <a:cubicBezTo>
                  <a:pt x="5682685" y="31311"/>
                  <a:pt x="5986067" y="-12593"/>
                  <a:pt x="6281928" y="0"/>
                </a:cubicBezTo>
                <a:cubicBezTo>
                  <a:pt x="6282307" y="7355"/>
                  <a:pt x="6282212" y="10249"/>
                  <a:pt x="6281928" y="18288"/>
                </a:cubicBezTo>
                <a:cubicBezTo>
                  <a:pt x="6078981" y="8428"/>
                  <a:pt x="5961061" y="2290"/>
                  <a:pt x="5772394" y="18288"/>
                </a:cubicBezTo>
                <a:cubicBezTo>
                  <a:pt x="5583727" y="34286"/>
                  <a:pt x="5329968" y="24208"/>
                  <a:pt x="5200040" y="18288"/>
                </a:cubicBezTo>
                <a:cubicBezTo>
                  <a:pt x="5070112" y="12368"/>
                  <a:pt x="4793288" y="21070"/>
                  <a:pt x="4439229" y="18288"/>
                </a:cubicBezTo>
                <a:cubicBezTo>
                  <a:pt x="4085170" y="15506"/>
                  <a:pt x="3813765" y="-16466"/>
                  <a:pt x="3615599" y="18288"/>
                </a:cubicBezTo>
                <a:cubicBezTo>
                  <a:pt x="3417433" y="53042"/>
                  <a:pt x="3133643" y="20727"/>
                  <a:pt x="2980426" y="18288"/>
                </a:cubicBezTo>
                <a:cubicBezTo>
                  <a:pt x="2827209" y="15849"/>
                  <a:pt x="2380685" y="51850"/>
                  <a:pt x="2156795" y="18288"/>
                </a:cubicBezTo>
                <a:cubicBezTo>
                  <a:pt x="1932905" y="-15274"/>
                  <a:pt x="1716744" y="-1398"/>
                  <a:pt x="1584442" y="18288"/>
                </a:cubicBezTo>
                <a:cubicBezTo>
                  <a:pt x="1452140" y="37974"/>
                  <a:pt x="1280887" y="12750"/>
                  <a:pt x="1074908" y="18288"/>
                </a:cubicBezTo>
                <a:cubicBezTo>
                  <a:pt x="868929" y="23826"/>
                  <a:pt x="318124" y="-17878"/>
                  <a:pt x="0" y="18288"/>
                </a:cubicBezTo>
                <a:cubicBezTo>
                  <a:pt x="-384" y="12702"/>
                  <a:pt x="-513" y="4636"/>
                  <a:pt x="0" y="0"/>
                </a:cubicBezTo>
                <a:close/>
              </a:path>
              <a:path w="6281928" h="18288" stroke="0" extrusionOk="0">
                <a:moveTo>
                  <a:pt x="0" y="0"/>
                </a:moveTo>
                <a:cubicBezTo>
                  <a:pt x="135290" y="27650"/>
                  <a:pt x="488372" y="4391"/>
                  <a:pt x="635173" y="0"/>
                </a:cubicBezTo>
                <a:cubicBezTo>
                  <a:pt x="781974" y="-4391"/>
                  <a:pt x="992816" y="14310"/>
                  <a:pt x="1144707" y="0"/>
                </a:cubicBezTo>
                <a:cubicBezTo>
                  <a:pt x="1296598" y="-14310"/>
                  <a:pt x="1796462" y="-1258"/>
                  <a:pt x="1968337" y="0"/>
                </a:cubicBezTo>
                <a:cubicBezTo>
                  <a:pt x="2140212" y="1258"/>
                  <a:pt x="2343376" y="-12852"/>
                  <a:pt x="2603510" y="0"/>
                </a:cubicBezTo>
                <a:cubicBezTo>
                  <a:pt x="2863644" y="12852"/>
                  <a:pt x="2935073" y="-10591"/>
                  <a:pt x="3238683" y="0"/>
                </a:cubicBezTo>
                <a:cubicBezTo>
                  <a:pt x="3542293" y="10591"/>
                  <a:pt x="3731676" y="3538"/>
                  <a:pt x="4062313" y="0"/>
                </a:cubicBezTo>
                <a:cubicBezTo>
                  <a:pt x="4392950" y="-3538"/>
                  <a:pt x="4440715" y="28126"/>
                  <a:pt x="4634667" y="0"/>
                </a:cubicBezTo>
                <a:cubicBezTo>
                  <a:pt x="4828619" y="-28126"/>
                  <a:pt x="5052661" y="8974"/>
                  <a:pt x="5458297" y="0"/>
                </a:cubicBezTo>
                <a:cubicBezTo>
                  <a:pt x="5863933" y="-8974"/>
                  <a:pt x="5906900" y="-24516"/>
                  <a:pt x="6281928" y="0"/>
                </a:cubicBezTo>
                <a:cubicBezTo>
                  <a:pt x="6282268" y="5688"/>
                  <a:pt x="6281759" y="13142"/>
                  <a:pt x="6281928" y="18288"/>
                </a:cubicBezTo>
                <a:cubicBezTo>
                  <a:pt x="6036108" y="15339"/>
                  <a:pt x="5743611" y="10415"/>
                  <a:pt x="5583936" y="18288"/>
                </a:cubicBezTo>
                <a:cubicBezTo>
                  <a:pt x="5424261" y="26161"/>
                  <a:pt x="5250533" y="-179"/>
                  <a:pt x="4948763" y="18288"/>
                </a:cubicBezTo>
                <a:cubicBezTo>
                  <a:pt x="4646993" y="36755"/>
                  <a:pt x="4354673" y="7565"/>
                  <a:pt x="4125133" y="18288"/>
                </a:cubicBezTo>
                <a:cubicBezTo>
                  <a:pt x="3895593" y="29012"/>
                  <a:pt x="3570246" y="29209"/>
                  <a:pt x="3301502" y="18288"/>
                </a:cubicBezTo>
                <a:cubicBezTo>
                  <a:pt x="3032758" y="7367"/>
                  <a:pt x="2955340" y="11905"/>
                  <a:pt x="2729149" y="18288"/>
                </a:cubicBezTo>
                <a:cubicBezTo>
                  <a:pt x="2502958" y="24671"/>
                  <a:pt x="2269423" y="3142"/>
                  <a:pt x="2031157" y="18288"/>
                </a:cubicBezTo>
                <a:cubicBezTo>
                  <a:pt x="1792891" y="33434"/>
                  <a:pt x="1484731" y="22122"/>
                  <a:pt x="1207526" y="18288"/>
                </a:cubicBezTo>
                <a:cubicBezTo>
                  <a:pt x="930321" y="14454"/>
                  <a:pt x="560231" y="-33402"/>
                  <a:pt x="0" y="18288"/>
                </a:cubicBezTo>
                <a:cubicBezTo>
                  <a:pt x="-478" y="10520"/>
                  <a:pt x="210" y="5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451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17"/>
    </mc:Choice>
    <mc:Fallback xmlns="">
      <p:transition spd="slow" advTm="3417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09CDB0-DB61-25C8-D6BD-1BAA255A2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/>
              <a:t>What Happens at a Children’s Centre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07495A-F853-007D-9C0F-5AE07793DF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The centres are places where you can go and meet up with mums, dads and carers to access: information, advice and support during tough times; sessions and training courses on child development and parenting; volunteering opportunities and much more.</a:t>
            </a:r>
          </a:p>
          <a:p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All centres offer breastfeeding advice and support for new mums and offer the same core activities and courses with lots of inside and outside play sessions for the little ones. </a:t>
            </a:r>
          </a:p>
          <a:p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To give 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</a:rPr>
              <a:t>Parents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more choices and flexibility, we have brought in some changes to our service offer and removed the ward restrictions. Therefore, from 1stJune 2023, if you are a resident of the London Borough of Redbridge, you can attend sessions and services from any of the Children’s Centres in the borough.</a:t>
            </a:r>
            <a:endParaRPr lang="en-US" sz="14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1B1AA513-56F2-0173-0BD3-56401A9104E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11239" r="-1" b="2221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9209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160"/>
    </mc:Choice>
    <mc:Fallback xmlns="">
      <p:transition spd="slow" advTm="5416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05B1AB-2657-EB63-111D-4C1249737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Bookings and registrations </a:t>
            </a:r>
          </a:p>
        </p:txBody>
      </p:sp>
      <p:sp>
        <p:nvSpPr>
          <p:cNvPr id="2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AEEBF-ACF1-462F-F4C3-8354B79E09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dirty="0"/>
              <a:t>Families can now register with the Children’s Centre via a QR code, so no longer have to complete a lengthy form. They can book onto sessions via Eventbrite and courses via email, phone or dropping in. </a:t>
            </a:r>
          </a:p>
          <a:p>
            <a:r>
              <a:rPr lang="en-US" sz="2200" dirty="0"/>
              <a:t>This will make the whole process a lot simpler.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9903D06-5268-F6DF-2616-EB48E1233DD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33298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56139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69"/>
    </mc:Choice>
    <mc:Fallback xmlns="">
      <p:transition spd="slow" advTm="17069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7A5A6F0-3E9E-266E-FEDC-135AA5223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/>
              <a:t>Children’s Centre Service Offer information for Parents/carers </a:t>
            </a:r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393497D9-56E7-FD74-0ADB-84D7E758F4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2" b="130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3315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87"/>
    </mc:Choice>
    <mc:Fallback xmlns="">
      <p:transition spd="slow" advTm="19087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25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4F112D-BAF3-4250-2D1F-5CE0D30CAE23}"/>
              </a:ext>
            </a:extLst>
          </p:cNvPr>
          <p:cNvSpPr txBox="1"/>
          <p:nvPr/>
        </p:nvSpPr>
        <p:spPr>
          <a:xfrm>
            <a:off x="838200" y="1929384"/>
            <a:ext cx="10515600" cy="4251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At the back of the brochure the parent will find the link to the timetables for all the Children’s Centres and the booking details.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The parent will also find the Eventbrite link to book them onto these sessions.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hlinkClick r:id="rId2"/>
              </a:rPr>
              <a:t>Redbridge </a:t>
            </a:r>
            <a:r>
              <a:rPr lang="en-US" sz="2200" dirty="0" err="1">
                <a:hlinkClick r:id="rId2"/>
              </a:rPr>
              <a:t>FiND</a:t>
            </a:r>
            <a:r>
              <a:rPr lang="en-US" sz="2200" dirty="0">
                <a:hlinkClick r:id="rId2"/>
              </a:rPr>
              <a:t> | Children's Centres in Redbridge</a:t>
            </a:r>
            <a:r>
              <a:rPr lang="en-US" sz="2200" dirty="0"/>
              <a:t>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hlinkClick r:id="rId3"/>
              </a:rPr>
              <a:t>Events (eventbrite.co.uk)</a:t>
            </a:r>
            <a:endParaRPr lang="en-US" sz="22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23F9686-0663-2B25-575F-A4A0C47D05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8478581"/>
              </p:ext>
            </p:extLst>
          </p:nvPr>
        </p:nvGraphicFramePr>
        <p:xfrm>
          <a:off x="3114675" y="-7829092"/>
          <a:ext cx="3650665" cy="68358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5">
                  <a:extLst>
                    <a:ext uri="{9D8B030D-6E8A-4147-A177-3AD203B41FA5}">
                      <a16:colId xmlns:a16="http://schemas.microsoft.com/office/drawing/2014/main" val="3376977667"/>
                    </a:ext>
                  </a:extLst>
                </a:gridCol>
                <a:gridCol w="743725">
                  <a:extLst>
                    <a:ext uri="{9D8B030D-6E8A-4147-A177-3AD203B41FA5}">
                      <a16:colId xmlns:a16="http://schemas.microsoft.com/office/drawing/2014/main" val="553950540"/>
                    </a:ext>
                  </a:extLst>
                </a:gridCol>
                <a:gridCol w="743485">
                  <a:extLst>
                    <a:ext uri="{9D8B030D-6E8A-4147-A177-3AD203B41FA5}">
                      <a16:colId xmlns:a16="http://schemas.microsoft.com/office/drawing/2014/main" val="2540923360"/>
                    </a:ext>
                  </a:extLst>
                </a:gridCol>
                <a:gridCol w="709865">
                  <a:extLst>
                    <a:ext uri="{9D8B030D-6E8A-4147-A177-3AD203B41FA5}">
                      <a16:colId xmlns:a16="http://schemas.microsoft.com/office/drawing/2014/main" val="2130952673"/>
                    </a:ext>
                  </a:extLst>
                </a:gridCol>
                <a:gridCol w="743725">
                  <a:extLst>
                    <a:ext uri="{9D8B030D-6E8A-4147-A177-3AD203B41FA5}">
                      <a16:colId xmlns:a16="http://schemas.microsoft.com/office/drawing/2014/main" val="3047396968"/>
                    </a:ext>
                  </a:extLst>
                </a:gridCol>
              </a:tblGrid>
              <a:tr h="43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MONDAY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TUESDAY 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WEDNESDAY 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THURSDAY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FRIDAY 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extLst>
                  <a:ext uri="{0D108BD9-81ED-4DB2-BD59-A6C34878D82A}">
                    <a16:rowId xmlns:a16="http://schemas.microsoft.com/office/drawing/2014/main" val="3659791008"/>
                  </a:ext>
                </a:extLst>
              </a:tr>
              <a:tr h="3184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Sensory Room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Birth to crawling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45-minute slots available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9:00 am – 4:00 pm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</a:t>
                      </a:r>
                      <a:r>
                        <a:rPr lang="en-GB" sz="200" u="sng">
                          <a:effectLst/>
                          <a:hlinkClick r:id="rId4"/>
                        </a:rPr>
                        <a:t>Eventbrite</a:t>
                      </a:r>
                      <a:r>
                        <a:rPr lang="en-GB" sz="200" u="sng">
                          <a:effectLst/>
                        </a:rPr>
                        <a:t> </a:t>
                      </a:r>
                      <a:r>
                        <a:rPr lang="en-GB" sz="200">
                          <a:effectLst/>
                        </a:rPr>
                        <a:t>or drop-in to book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Sensory Room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Birth to crawling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45-minute slots available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9:00 am – 4:00 pm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</a:t>
                      </a:r>
                      <a:r>
                        <a:rPr lang="en-GB" sz="200" u="sng">
                          <a:effectLst/>
                          <a:hlinkClick r:id="rId4"/>
                        </a:rPr>
                        <a:t>Eventbrite</a:t>
                      </a:r>
                      <a:r>
                        <a:rPr lang="en-GB" sz="200" u="sng">
                          <a:effectLst/>
                        </a:rPr>
                        <a:t> </a:t>
                      </a:r>
                      <a:r>
                        <a:rPr lang="en-GB" sz="200">
                          <a:effectLst/>
                        </a:rPr>
                        <a:t>or drop-in to book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Baby Bank (0 to 2 years)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For Redbridge residents only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9:00 am – 12:00 pm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Drop-in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Sensory Room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Birth to crawling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45-minute slots available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9:00 am – 4:00 pm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</a:t>
                      </a:r>
                      <a:r>
                        <a:rPr lang="en-GB" sz="200" u="sng">
                          <a:effectLst/>
                          <a:hlinkClick r:id="rId4"/>
                        </a:rPr>
                        <a:t>Eventbrite</a:t>
                      </a:r>
                      <a:r>
                        <a:rPr lang="en-GB" sz="200" u="sng">
                          <a:effectLst/>
                        </a:rPr>
                        <a:t> </a:t>
                      </a:r>
                      <a:r>
                        <a:rPr lang="en-GB" sz="200">
                          <a:effectLst/>
                        </a:rPr>
                        <a:t>or drop-in to book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Busy Babies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Birth to crawling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9:30 am – 10:30 am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</a:t>
                      </a:r>
                      <a:r>
                        <a:rPr lang="en-GB" sz="200" u="sng">
                          <a:effectLst/>
                          <a:hlinkClick r:id="rId5"/>
                        </a:rPr>
                        <a:t>Eventbrite</a:t>
                      </a:r>
                      <a:r>
                        <a:rPr lang="en-GB" sz="200" u="sng">
                          <a:effectLst/>
                        </a:rPr>
                        <a:t> </a:t>
                      </a:r>
                      <a:r>
                        <a:rPr lang="en-GB" sz="200">
                          <a:effectLst/>
                        </a:rPr>
                        <a:t>or drop-in to book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extLst>
                  <a:ext uri="{0D108BD9-81ED-4DB2-BD59-A6C34878D82A}">
                    <a16:rowId xmlns:a16="http://schemas.microsoft.com/office/drawing/2014/main" val="260554728"/>
                  </a:ext>
                </a:extLst>
              </a:tr>
              <a:tr h="2921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Parent Led Stay and Play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Birth to 4 years old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9:45 am – 11:00 am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</a:t>
                      </a:r>
                      <a:r>
                        <a:rPr lang="en-GB" sz="200" u="sng">
                          <a:effectLst/>
                          <a:hlinkClick r:id="rId6"/>
                        </a:rPr>
                        <a:t>Eventbrite</a:t>
                      </a:r>
                      <a:r>
                        <a:rPr lang="en-GB" sz="200" u="sng">
                          <a:effectLst/>
                        </a:rPr>
                        <a:t> </a:t>
                      </a:r>
                      <a:r>
                        <a:rPr lang="en-GB" sz="200">
                          <a:effectLst/>
                        </a:rPr>
                        <a:t>or drop-in to book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Chatter Matters (3-week course)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2.5 to 4 years old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9:30 am – 10:30 am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Email, phone or drop-in to register your interest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Early Movers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Birth to crawling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9:30 am – 10:30 am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</a:t>
                      </a:r>
                      <a:r>
                        <a:rPr lang="en-GB" sz="200" u="sng">
                          <a:effectLst/>
                          <a:hlinkClick r:id="rId7"/>
                        </a:rPr>
                        <a:t>Eventbrite</a:t>
                      </a:r>
                      <a:r>
                        <a:rPr lang="en-GB" sz="200" u="sng">
                          <a:effectLst/>
                        </a:rPr>
                        <a:t> </a:t>
                      </a:r>
                      <a:r>
                        <a:rPr lang="en-GB" sz="200">
                          <a:effectLst/>
                        </a:rPr>
                        <a:t>or drop-in to book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 Club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Birth to 4 years old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9:30 am – 10:30 am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</a:t>
                      </a:r>
                      <a:r>
                        <a:rPr lang="en-GB" sz="200" u="sng">
                          <a:effectLst/>
                          <a:hlinkClick r:id="rId8"/>
                        </a:rPr>
                        <a:t>Eventbrite</a:t>
                      </a:r>
                      <a:r>
                        <a:rPr lang="en-GB" sz="200" u="sng">
                          <a:effectLst/>
                        </a:rPr>
                        <a:t> </a:t>
                      </a:r>
                      <a:r>
                        <a:rPr lang="en-GB" sz="200">
                          <a:effectLst/>
                        </a:rPr>
                        <a:t>or drop-in to book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Coffee and Chat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Parents and carers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10:30 am – 11:30 am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</a:t>
                      </a:r>
                      <a:r>
                        <a:rPr lang="en-GB" sz="200" u="sng">
                          <a:effectLst/>
                          <a:hlinkClick r:id="rId9"/>
                        </a:rPr>
                        <a:t>Eventbrite</a:t>
                      </a:r>
                      <a:r>
                        <a:rPr lang="en-GB" sz="200" u="sng">
                          <a:effectLst/>
                        </a:rPr>
                        <a:t> </a:t>
                      </a:r>
                      <a:r>
                        <a:rPr lang="en-GB" sz="200">
                          <a:effectLst/>
                        </a:rPr>
                        <a:t>or drop-in to book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extLst>
                  <a:ext uri="{0D108BD9-81ED-4DB2-BD59-A6C34878D82A}">
                    <a16:rowId xmlns:a16="http://schemas.microsoft.com/office/drawing/2014/main" val="2486736198"/>
                  </a:ext>
                </a:extLst>
              </a:tr>
              <a:tr h="3537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Bookstart (4-week course)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18 months to 4 years old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 9:30 am – 10:30 am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Email, phone or drop-in to register your interest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Rhyme Time for Toddlers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Walking to 4 years old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9:30 am – 10:30 am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</a:t>
                      </a:r>
                      <a:r>
                        <a:rPr lang="en-GB" sz="200" u="sng">
                          <a:effectLst/>
                          <a:hlinkClick r:id="rId10"/>
                        </a:rPr>
                        <a:t>Eventbrite</a:t>
                      </a:r>
                      <a:r>
                        <a:rPr lang="en-GB" sz="200" u="sng">
                          <a:effectLst/>
                        </a:rPr>
                        <a:t> </a:t>
                      </a:r>
                      <a:r>
                        <a:rPr lang="en-GB" sz="200">
                          <a:effectLst/>
                        </a:rPr>
                        <a:t>or drop-in to book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 dirty="0">
                          <a:effectLst/>
                        </a:rPr>
                        <a:t>Baby Musicians (6-week course)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 dirty="0">
                          <a:effectLst/>
                        </a:rPr>
                        <a:t>For: Birth to crawling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 dirty="0">
                          <a:effectLst/>
                        </a:rPr>
                        <a:t>Time: 11:30 am – 12:30 pm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 dirty="0">
                          <a:effectLst/>
                        </a:rPr>
                        <a:t>Booking: Email, phone or drop-in to register your interest</a:t>
                      </a:r>
                      <a:endParaRPr lang="en-GB" sz="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 dirty="0">
                          <a:effectLst/>
                        </a:rPr>
                        <a:t>Positive Minds for Babies (4-week course)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 dirty="0">
                          <a:effectLst/>
                        </a:rPr>
                        <a:t>For: Birth to crawling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 dirty="0">
                          <a:effectLst/>
                        </a:rPr>
                        <a:t>Time: 9:30 am – 10:30 am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 dirty="0">
                          <a:effectLst/>
                        </a:rPr>
                        <a:t>Booking: Email, phone or drop-in to register your interest</a:t>
                      </a:r>
                      <a:endParaRPr lang="en-GB" sz="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Story and Rhyme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Birth to 4 years old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9:30 am – 10:30 am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</a:t>
                      </a:r>
                      <a:r>
                        <a:rPr lang="en-GB" sz="200" u="sng">
                          <a:effectLst/>
                          <a:hlinkClick r:id="rId11"/>
                        </a:rPr>
                        <a:t>Eventbrite</a:t>
                      </a:r>
                      <a:r>
                        <a:rPr lang="en-GB" sz="200" u="sng">
                          <a:effectLst/>
                        </a:rPr>
                        <a:t> </a:t>
                      </a:r>
                      <a:r>
                        <a:rPr lang="en-GB" sz="200">
                          <a:effectLst/>
                        </a:rPr>
                        <a:t>or drop-in to book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extLst>
                  <a:ext uri="{0D108BD9-81ED-4DB2-BD59-A6C34878D82A}">
                    <a16:rowId xmlns:a16="http://schemas.microsoft.com/office/drawing/2014/main" val="1646907876"/>
                  </a:ext>
                </a:extLst>
              </a:tr>
              <a:tr h="3537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Busy Toddlers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Walking to 4 years old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11:30 am – 12:30 pm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</a:t>
                      </a:r>
                      <a:r>
                        <a:rPr lang="en-GB" sz="200" u="sng">
                          <a:effectLst/>
                          <a:hlinkClick r:id="rId12"/>
                        </a:rPr>
                        <a:t>Eventbrite</a:t>
                      </a:r>
                      <a:r>
                        <a:rPr lang="en-GB" sz="200" u="sng">
                          <a:effectLst/>
                        </a:rPr>
                        <a:t> </a:t>
                      </a:r>
                      <a:r>
                        <a:rPr lang="en-GB" sz="200">
                          <a:effectLst/>
                        </a:rPr>
                        <a:t>or drop-in to book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 dirty="0">
                          <a:effectLst/>
                        </a:rPr>
                        <a:t>Baby Massage (4-week course)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 dirty="0">
                          <a:effectLst/>
                        </a:rPr>
                        <a:t>For: 6 weeks to 6 months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 dirty="0">
                          <a:effectLst/>
                        </a:rPr>
                        <a:t>Time: 11:30 am – 12:30 pm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 dirty="0">
                          <a:effectLst/>
                        </a:rPr>
                        <a:t>Booking: Email, phone or drop-in to register your interest</a:t>
                      </a:r>
                      <a:endParaRPr lang="en-GB" sz="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 dirty="0">
                          <a:effectLst/>
                        </a:rPr>
                        <a:t> </a:t>
                      </a:r>
                      <a:endParaRPr lang="en-GB" sz="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Positive Minds for Children (4-week course)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Walking to 4 years old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9:30 am – 10:30 am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Email, phone or drop-in to register your interest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Sensory Adventures for Babies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Birth to crawling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11:30 am – 12:30 pm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</a:t>
                      </a:r>
                      <a:r>
                        <a:rPr lang="en-GB" sz="200" u="sng">
                          <a:effectLst/>
                          <a:hlinkClick r:id="rId13"/>
                        </a:rPr>
                        <a:t>Eventbrite</a:t>
                      </a:r>
                      <a:r>
                        <a:rPr lang="en-GB" sz="200" u="sng">
                          <a:effectLst/>
                        </a:rPr>
                        <a:t> </a:t>
                      </a:r>
                      <a:r>
                        <a:rPr lang="en-GB" sz="200">
                          <a:effectLst/>
                        </a:rPr>
                        <a:t>or drop-in to book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extLst>
                  <a:ext uri="{0D108BD9-81ED-4DB2-BD59-A6C34878D82A}">
                    <a16:rowId xmlns:a16="http://schemas.microsoft.com/office/drawing/2014/main" val="2145136551"/>
                  </a:ext>
                </a:extLst>
              </a:tr>
              <a:tr h="2921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Baby Bounce and Rhyme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Birth to crawling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11:30 am – 12:30 pm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</a:t>
                      </a:r>
                      <a:r>
                        <a:rPr lang="en-GB" sz="200" u="sng">
                          <a:effectLst/>
                          <a:hlinkClick r:id="rId14"/>
                        </a:rPr>
                        <a:t>Eventbrite</a:t>
                      </a:r>
                      <a:r>
                        <a:rPr lang="en-GB" sz="200" u="sng">
                          <a:effectLst/>
                        </a:rPr>
                        <a:t> </a:t>
                      </a:r>
                      <a:r>
                        <a:rPr lang="en-GB" sz="200">
                          <a:effectLst/>
                        </a:rPr>
                        <a:t>or drop-in to book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Let’s Talk Baby Talk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Birth to crawling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11:30 am – 12:30 pm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</a:t>
                      </a:r>
                      <a:r>
                        <a:rPr lang="en-GB" sz="200" u="sng">
                          <a:effectLst/>
                          <a:hlinkClick r:id="rId15"/>
                        </a:rPr>
                        <a:t>Eventbrite</a:t>
                      </a:r>
                      <a:r>
                        <a:rPr lang="en-GB" sz="200" u="sng">
                          <a:effectLst/>
                        </a:rPr>
                        <a:t> </a:t>
                      </a:r>
                      <a:r>
                        <a:rPr lang="en-GB" sz="200">
                          <a:effectLst/>
                        </a:rPr>
                        <a:t>or drop-in to book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 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Stay and Play for Children with SEND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Birth to 8 years old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11:30 am – 12:30 pm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</a:t>
                      </a:r>
                      <a:r>
                        <a:rPr lang="en-GB" sz="200" u="sng">
                          <a:effectLst/>
                          <a:hlinkClick r:id="rId16"/>
                        </a:rPr>
                        <a:t>Eventbrite</a:t>
                      </a:r>
                      <a:r>
                        <a:rPr lang="en-GB" sz="200" u="sng">
                          <a:effectLst/>
                        </a:rPr>
                        <a:t> </a:t>
                      </a:r>
                      <a:r>
                        <a:rPr lang="en-GB" sz="200">
                          <a:effectLst/>
                        </a:rPr>
                        <a:t>or drop-in to book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 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extLst>
                  <a:ext uri="{0D108BD9-81ED-4DB2-BD59-A6C34878D82A}">
                    <a16:rowId xmlns:a16="http://schemas.microsoft.com/office/drawing/2014/main" val="315300096"/>
                  </a:ext>
                </a:extLst>
              </a:tr>
              <a:tr h="2921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 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 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 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Sensory Adventures for Babies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Birth to crawling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11:30 am – 12:30 pm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</a:t>
                      </a:r>
                      <a:r>
                        <a:rPr lang="en-GB" sz="200" u="sng">
                          <a:effectLst/>
                          <a:hlinkClick r:id="rId17"/>
                        </a:rPr>
                        <a:t>Eventbrite</a:t>
                      </a:r>
                      <a:r>
                        <a:rPr lang="en-GB" sz="200" u="sng">
                          <a:effectLst/>
                        </a:rPr>
                        <a:t> </a:t>
                      </a:r>
                      <a:r>
                        <a:rPr lang="en-GB" sz="200">
                          <a:effectLst/>
                        </a:rPr>
                        <a:t>or drop-in to book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 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extLst>
                  <a:ext uri="{0D108BD9-81ED-4DB2-BD59-A6C34878D82A}">
                    <a16:rowId xmlns:a16="http://schemas.microsoft.com/office/drawing/2014/main" val="3143783876"/>
                  </a:ext>
                </a:extLst>
              </a:tr>
              <a:tr h="859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CENTRE CLOSED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1:00 pm – 2:00 pm 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CENTRE CLOSED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1:00 pm – 2:00 pm 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CENTRE CLOSED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1:00 pm – 2:00 pm 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CENTRE CLOSED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1:00 pm – 2:00 pm 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CENTRE CLOSED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1:00 pm – 2:00 pm 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extLst>
                  <a:ext uri="{0D108BD9-81ED-4DB2-BD59-A6C34878D82A}">
                    <a16:rowId xmlns:a16="http://schemas.microsoft.com/office/drawing/2014/main" val="711217021"/>
                  </a:ext>
                </a:extLst>
              </a:tr>
              <a:tr h="3184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Busy Babies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Birth to crawling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2:00 pm – 3:00 pm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</a:t>
                      </a:r>
                      <a:r>
                        <a:rPr lang="en-GB" sz="200" u="sng">
                          <a:effectLst/>
                          <a:hlinkClick r:id="rId18"/>
                        </a:rPr>
                        <a:t>Eventbrite</a:t>
                      </a:r>
                      <a:r>
                        <a:rPr lang="en-GB" sz="200" u="sng">
                          <a:effectLst/>
                        </a:rPr>
                        <a:t> </a:t>
                      </a:r>
                      <a:r>
                        <a:rPr lang="en-GB" sz="200">
                          <a:effectLst/>
                        </a:rPr>
                        <a:t>or drop-in to book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Busy Toddlers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Walking to 4 years old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2:00 pm – 3:00 pm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</a:t>
                      </a:r>
                      <a:r>
                        <a:rPr lang="en-GB" sz="200" u="sng">
                          <a:effectLst/>
                          <a:hlinkClick r:id="rId19"/>
                        </a:rPr>
                        <a:t>Eventbrite</a:t>
                      </a:r>
                      <a:r>
                        <a:rPr lang="en-GB" sz="200" u="sng">
                          <a:effectLst/>
                        </a:rPr>
                        <a:t> </a:t>
                      </a:r>
                      <a:r>
                        <a:rPr lang="en-GB" sz="200">
                          <a:effectLst/>
                        </a:rPr>
                        <a:t>or drop-in to book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Sensory Room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Birth to crawling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45-minute slots available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2:00 pm – 4:00 pm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</a:t>
                      </a:r>
                      <a:r>
                        <a:rPr lang="en-GB" sz="200" u="sng">
                          <a:effectLst/>
                          <a:hlinkClick r:id="rId4"/>
                        </a:rPr>
                        <a:t>Eventbrite</a:t>
                      </a:r>
                      <a:r>
                        <a:rPr lang="en-GB" sz="200" u="sng">
                          <a:effectLst/>
                        </a:rPr>
                        <a:t> </a:t>
                      </a:r>
                      <a:r>
                        <a:rPr lang="en-GB" sz="200">
                          <a:effectLst/>
                        </a:rPr>
                        <a:t>or drop-in to book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Active Play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Walking to 4 years old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2:00 pm – 3:00 pm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</a:t>
                      </a:r>
                      <a:r>
                        <a:rPr lang="en-GB" sz="200" u="sng">
                          <a:effectLst/>
                          <a:hlinkClick r:id="rId20"/>
                        </a:rPr>
                        <a:t>Eventbrite</a:t>
                      </a:r>
                      <a:r>
                        <a:rPr lang="en-GB" sz="200" u="sng">
                          <a:effectLst/>
                        </a:rPr>
                        <a:t> </a:t>
                      </a:r>
                      <a:r>
                        <a:rPr lang="en-GB" sz="200">
                          <a:effectLst/>
                        </a:rPr>
                        <a:t>or drop-in to book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Sensory Room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Birth to crawling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2:00 pm – 4:00 pm, 45-min slots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</a:t>
                      </a:r>
                      <a:r>
                        <a:rPr lang="en-GB" sz="200" u="sng">
                          <a:effectLst/>
                          <a:hlinkClick r:id="rId4"/>
                        </a:rPr>
                        <a:t>Eventbrite</a:t>
                      </a:r>
                      <a:r>
                        <a:rPr lang="en-GB" sz="200" u="sng">
                          <a:effectLst/>
                        </a:rPr>
                        <a:t> </a:t>
                      </a:r>
                      <a:r>
                        <a:rPr lang="en-GB" sz="200">
                          <a:effectLst/>
                        </a:rPr>
                        <a:t>or drop-in to book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extLst>
                  <a:ext uri="{0D108BD9-81ED-4DB2-BD59-A6C34878D82A}">
                    <a16:rowId xmlns:a16="http://schemas.microsoft.com/office/drawing/2014/main" val="1562124761"/>
                  </a:ext>
                </a:extLst>
              </a:tr>
              <a:tr h="15089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Coffee and Chat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Parents and carers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3:00 pm – 4:00 pm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</a:t>
                      </a:r>
                      <a:r>
                        <a:rPr lang="en-GB" sz="200" u="sng">
                          <a:effectLst/>
                          <a:hlinkClick r:id="rId21"/>
                        </a:rPr>
                        <a:t>Eventbrite</a:t>
                      </a:r>
                      <a:r>
                        <a:rPr lang="en-GB" sz="200" u="sng">
                          <a:effectLst/>
                        </a:rPr>
                        <a:t> </a:t>
                      </a:r>
                      <a:r>
                        <a:rPr lang="en-GB" sz="200" u="none" strike="noStrike">
                          <a:effectLst/>
                        </a:rPr>
                        <a:t>or drop-in to book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Story and Rhyme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Birth to 4 years old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2:00 pm – 3:00 pm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</a:t>
                      </a:r>
                      <a:r>
                        <a:rPr lang="en-GB" sz="200" u="sng">
                          <a:effectLst/>
                          <a:hlinkClick r:id="rId22"/>
                        </a:rPr>
                        <a:t>Eventbrite</a:t>
                      </a:r>
                      <a:r>
                        <a:rPr lang="en-GB" sz="200" u="sng">
                          <a:effectLst/>
                        </a:rPr>
                        <a:t> </a:t>
                      </a:r>
                      <a:r>
                        <a:rPr lang="en-GB" sz="200">
                          <a:effectLst/>
                        </a:rPr>
                        <a:t>or drop-in to book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Toddler Musicians (6-week course)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Walking to 4 years old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2:00 pm – 3:00 pm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Email, phone or drop-in to register your interest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Cook Well Eat Well (4-week course)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Adults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To be confirmed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Email, phone or drop-in to register your interest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Let’s Get Ready for Nursery or Reception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2 to 4 years old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2:00 pm – 3:30 pm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00">
                          <a:effectLst/>
                        </a:rPr>
                        <a:t>Workshop 1 on 8 September –    Oral Health, Ditch the Dummy &amp; Bottle. Booking: </a:t>
                      </a:r>
                      <a:r>
                        <a:rPr lang="en-GB" sz="200" u="sng">
                          <a:effectLst/>
                          <a:hlinkClick r:id="rId23"/>
                        </a:rPr>
                        <a:t>Eventbrite</a:t>
                      </a:r>
                      <a:r>
                        <a:rPr lang="en-GB" sz="200">
                          <a:effectLst/>
                        </a:rPr>
                        <a:t> or drop-in to book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00">
                          <a:effectLst/>
                        </a:rPr>
                        <a:t>Workshop 2 on 15 September – Toilet Training. Booking: </a:t>
                      </a:r>
                      <a:r>
                        <a:rPr lang="en-GB" sz="200" u="sng">
                          <a:effectLst/>
                          <a:hlinkClick r:id="rId24"/>
                        </a:rPr>
                        <a:t>Eventbrite</a:t>
                      </a:r>
                      <a:r>
                        <a:rPr lang="en-GB" sz="200">
                          <a:effectLst/>
                        </a:rPr>
                        <a:t> or drop-in to book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00">
                          <a:effectLst/>
                        </a:rPr>
                        <a:t>Workshop 3 on 22 September – Communication &amp; Language. Booking: </a:t>
                      </a:r>
                      <a:r>
                        <a:rPr lang="en-GB" sz="200" u="sng">
                          <a:effectLst/>
                          <a:hlinkClick r:id="rId25"/>
                        </a:rPr>
                        <a:t>Eventbrite</a:t>
                      </a:r>
                      <a:r>
                        <a:rPr lang="en-GB" sz="200">
                          <a:effectLst/>
                        </a:rPr>
                        <a:t> or drop-in to book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00">
                          <a:effectLst/>
                        </a:rPr>
                        <a:t>Workshop 4 on 29 September – Positive Behaviour. Booking: </a:t>
                      </a:r>
                      <a:r>
                        <a:rPr lang="en-GB" sz="200" u="sng">
                          <a:effectLst/>
                          <a:hlinkClick r:id="rId26"/>
                        </a:rPr>
                        <a:t>Eventbrite</a:t>
                      </a:r>
                      <a:r>
                        <a:rPr lang="en-GB" sz="200" u="sng">
                          <a:effectLst/>
                        </a:rPr>
                        <a:t> </a:t>
                      </a:r>
                      <a:r>
                        <a:rPr lang="en-GB" sz="200">
                          <a:effectLst/>
                        </a:rPr>
                        <a:t>or drop-in to book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00">
                          <a:effectLst/>
                        </a:rPr>
                        <a:t>Workshop 5 on 6 October –     Safety Awareness Within the Home. Booking: </a:t>
                      </a:r>
                      <a:r>
                        <a:rPr lang="en-GB" sz="200" u="sng">
                          <a:effectLst/>
                          <a:hlinkClick r:id="rId27"/>
                        </a:rPr>
                        <a:t>Eventbrite</a:t>
                      </a:r>
                      <a:r>
                        <a:rPr lang="en-GB" sz="200" u="sng">
                          <a:effectLst/>
                        </a:rPr>
                        <a:t> </a:t>
                      </a:r>
                      <a:r>
                        <a:rPr lang="en-GB" sz="200">
                          <a:effectLst/>
                        </a:rPr>
                        <a:t>or drop-in to book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00">
                          <a:effectLst/>
                        </a:rPr>
                        <a:t>Workshop 6 on 13 October – Physical Wellbeing. Booking: </a:t>
                      </a:r>
                      <a:r>
                        <a:rPr lang="en-GB" sz="200" u="sng">
                          <a:effectLst/>
                          <a:hlinkClick r:id="rId28"/>
                        </a:rPr>
                        <a:t>Eventbrite</a:t>
                      </a:r>
                      <a:r>
                        <a:rPr lang="en-GB" sz="200">
                          <a:effectLst/>
                        </a:rPr>
                        <a:t> or drop-in to book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extLst>
                  <a:ext uri="{0D108BD9-81ED-4DB2-BD59-A6C34878D82A}">
                    <a16:rowId xmlns:a16="http://schemas.microsoft.com/office/drawing/2014/main" val="3266786570"/>
                  </a:ext>
                </a:extLst>
              </a:tr>
              <a:tr h="2921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Baby Massage (4-week course)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6 weeks to 6 months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2:00 pm – 3:00 pm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Email, phone or drop-in to register your interest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Information and Advice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Parents and carers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3:45 pm – 4:15 pm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Drop-in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Positive Minds for Parents and Carers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Parents and carers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2:00 pm – 3:00 pm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</a:t>
                      </a:r>
                      <a:r>
                        <a:rPr lang="en-GB" sz="200" u="sng">
                          <a:effectLst/>
                          <a:hlinkClick r:id="rId29"/>
                        </a:rPr>
                        <a:t>Eventbrite</a:t>
                      </a:r>
                      <a:r>
                        <a:rPr lang="en-GB" sz="200" u="sng">
                          <a:effectLst/>
                        </a:rPr>
                        <a:t> </a:t>
                      </a:r>
                      <a:r>
                        <a:rPr lang="en-GB" sz="200">
                          <a:effectLst/>
                        </a:rPr>
                        <a:t>or drop-in to book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Coffee and Chat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Parents and carers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2:00 pm – 3:00 pm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</a:t>
                      </a:r>
                      <a:r>
                        <a:rPr lang="en-GB" sz="200" u="sng">
                          <a:effectLst/>
                          <a:hlinkClick r:id="rId30"/>
                        </a:rPr>
                        <a:t>Eventbrite</a:t>
                      </a:r>
                      <a:r>
                        <a:rPr lang="en-GB" sz="200" u="sng">
                          <a:effectLst/>
                        </a:rPr>
                        <a:t> </a:t>
                      </a:r>
                      <a:r>
                        <a:rPr lang="en-GB" sz="200" u="none" strike="noStrike">
                          <a:effectLst/>
                        </a:rPr>
                        <a:t>or drop-in to book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Self–weigh with Advice and Guidance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6 weeks to 4 years old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2:00 pm – 3:30 pm, Slots available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 </a:t>
                      </a:r>
                      <a:r>
                        <a:rPr lang="en-GB" sz="200" u="sng">
                          <a:effectLst/>
                          <a:hlinkClick r:id="rId31"/>
                        </a:rPr>
                        <a:t>Eventbrite</a:t>
                      </a:r>
                      <a:r>
                        <a:rPr lang="en-GB" sz="200" u="sng">
                          <a:effectLst/>
                        </a:rPr>
                        <a:t> </a:t>
                      </a:r>
                      <a:r>
                        <a:rPr lang="en-GB" sz="200">
                          <a:effectLst/>
                        </a:rPr>
                        <a:t>or drop-in to book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extLst>
                  <a:ext uri="{0D108BD9-81ED-4DB2-BD59-A6C34878D82A}">
                    <a16:rowId xmlns:a16="http://schemas.microsoft.com/office/drawing/2014/main" val="1429643388"/>
                  </a:ext>
                </a:extLst>
              </a:tr>
              <a:tr h="1999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Information and Advice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Parents and carers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3:45 pm – 4:15 pm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Drop-in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 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 </a:t>
                      </a:r>
                    </a:p>
                    <a:p>
                      <a:pPr marL="2286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 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Information and Advice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For: Parents and carers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Time: 3:45 pm – 4:15 pm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>
                          <a:effectLst/>
                        </a:rPr>
                        <a:t>Booking: Drop-in</a:t>
                      </a:r>
                      <a:endParaRPr lang="en-GB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 dirty="0">
                          <a:effectLst/>
                        </a:rPr>
                        <a:t>Information and Advice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 dirty="0">
                          <a:effectLst/>
                        </a:rPr>
                        <a:t>For: Parents and carers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 dirty="0">
                          <a:effectLst/>
                        </a:rPr>
                        <a:t>Time: 3:45 pm – 4:15 pm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" dirty="0">
                          <a:effectLst/>
                        </a:rPr>
                        <a:t>Booking: Drop-in</a:t>
                      </a:r>
                      <a:endParaRPr lang="en-GB" sz="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160" marR="14160" marT="0" marB="0"/>
                </a:tc>
                <a:extLst>
                  <a:ext uri="{0D108BD9-81ED-4DB2-BD59-A6C34878D82A}">
                    <a16:rowId xmlns:a16="http://schemas.microsoft.com/office/drawing/2014/main" val="123387210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076409A-20AE-6EF1-E045-284367166471}"/>
              </a:ext>
            </a:extLst>
          </p:cNvPr>
          <p:cNvSpPr txBox="1"/>
          <p:nvPr/>
        </p:nvSpPr>
        <p:spPr>
          <a:xfrm>
            <a:off x="3048000" y="-67520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>
                <a:hlinkClick r:id="rId2"/>
              </a:rPr>
              <a:t>Redbridge FiND | Children's Centres in Redbridge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51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85"/>
    </mc:Choice>
    <mc:Fallback xmlns="">
      <p:transition spd="slow" advTm="11585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16CD88EE-FEC4-613F-DBAE-3628AE041B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8575161"/>
              </p:ext>
            </p:extLst>
          </p:nvPr>
        </p:nvGraphicFramePr>
        <p:xfrm>
          <a:off x="485775" y="257175"/>
          <a:ext cx="10344149" cy="601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9055559" imgH="5905382" progId="Word.Document.12">
                  <p:embed/>
                </p:oleObj>
              </mc:Choice>
              <mc:Fallback>
                <p:oleObj name="Document" r:id="rId2" imgW="9055559" imgH="590538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85775" y="257175"/>
                        <a:ext cx="10344149" cy="6019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9335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56AFD1-A38F-5D49-8173-85ABD49EC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GB" sz="5000"/>
              <a:t>Brief Intervention 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09B8612-7F18-BC4D-7C6D-4A8D3A759A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9542527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04940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463"/>
    </mc:Choice>
    <mc:Fallback xmlns="">
      <p:transition spd="slow" advTm="27463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BE31EC-32F3-B236-4C02-246F71341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Needs vs Activities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1689D5-97BC-F48D-FD53-DA3E4DE65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b="0" i="0" u="none" strike="noStrike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b="0" i="0" u="none" strike="noStrike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1BB0F98B-76EA-ACB3-F8BF-B1E68766CE41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626830933"/>
              </p:ext>
            </p:extLst>
          </p:nvPr>
        </p:nvGraphicFramePr>
        <p:xfrm>
          <a:off x="4654296" y="60158"/>
          <a:ext cx="7214617" cy="6712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592">
                  <a:extLst>
                    <a:ext uri="{9D8B030D-6E8A-4147-A177-3AD203B41FA5}">
                      <a16:colId xmlns:a16="http://schemas.microsoft.com/office/drawing/2014/main" val="3664371545"/>
                    </a:ext>
                  </a:extLst>
                </a:gridCol>
                <a:gridCol w="3614025">
                  <a:extLst>
                    <a:ext uri="{9D8B030D-6E8A-4147-A177-3AD203B41FA5}">
                      <a16:colId xmlns:a16="http://schemas.microsoft.com/office/drawing/2014/main" val="3924052861"/>
                    </a:ext>
                  </a:extLst>
                </a:gridCol>
              </a:tblGrid>
              <a:tr h="433137">
                <a:tc>
                  <a:txBody>
                    <a:bodyPr/>
                    <a:lstStyle/>
                    <a:p>
                      <a:r>
                        <a:rPr lang="en-GB" sz="1500">
                          <a:latin typeface="Abadi" panose="020B0604020104020204" pitchFamily="34" charset="0"/>
                        </a:rPr>
                        <a:t>Engagement/ Brief Intervention Criteria for which referrals will be accepted</a:t>
                      </a:r>
                    </a:p>
                  </a:txBody>
                  <a:tcPr marL="77374" marR="77374" marT="38687" marB="38687"/>
                </a:tc>
                <a:tc>
                  <a:txBody>
                    <a:bodyPr/>
                    <a:lstStyle/>
                    <a:p>
                      <a:r>
                        <a:rPr lang="en-GB" sz="1500">
                          <a:latin typeface="Abadi" panose="020B0604020104020204" pitchFamily="34" charset="0"/>
                        </a:rPr>
                        <a:t>Examples of activities</a:t>
                      </a:r>
                    </a:p>
                  </a:txBody>
                  <a:tcPr marL="77374" marR="77374" marT="38687" marB="38687"/>
                </a:tc>
                <a:extLst>
                  <a:ext uri="{0D108BD9-81ED-4DB2-BD59-A6C34878D82A}">
                    <a16:rowId xmlns:a16="http://schemas.microsoft.com/office/drawing/2014/main" val="3687476625"/>
                  </a:ext>
                </a:extLst>
              </a:tr>
              <a:tr h="1912442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Abadi" panose="020B0604020104020204" pitchFamily="34" charset="0"/>
                        </a:rPr>
                        <a:t>Advice, gu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idance and support with accessing emergency/financial support including 2FEEE. We also give info about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Abadi" panose="020B0604020104020204" pitchFamily="34" charset="0"/>
                        </a:rPr>
                        <a:t> relevant council departments and third-sector services such as Welfare Benefits Advice, and Speech and Language Therapy</a:t>
                      </a:r>
                    </a:p>
                  </a:txBody>
                  <a:tcPr marL="77374" marR="77374" marT="38687" marB="38687"/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Baby &amp; Toddler Banks</a:t>
                      </a:r>
                      <a:r>
                        <a:rPr lang="en-GB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GB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Cost of Living sessions for 1-1 support</a:t>
                      </a:r>
                    </a:p>
                    <a:p>
                      <a:pPr lvl="0"/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Provide information about and sign-post to council’s Cost of Living Support services, HSF,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FiND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childcare information, services from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partner agencies and third-sector services such as Foodbanks</a:t>
                      </a:r>
                      <a:endParaRPr lang="en-GB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Support families with applying for 2YFEE, Health Start scheme etc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77374" marR="77374" marT="38687" marB="38687"/>
                </a:tc>
                <a:extLst>
                  <a:ext uri="{0D108BD9-81ED-4DB2-BD59-A6C34878D82A}">
                    <a16:rowId xmlns:a16="http://schemas.microsoft.com/office/drawing/2014/main" val="3944862448"/>
                  </a:ext>
                </a:extLst>
              </a:tr>
              <a:tr h="10078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Abadi" panose="020B0604020104020204" pitchFamily="34" charset="0"/>
                        </a:rPr>
                        <a:t>Bonding and attachment</a:t>
                      </a:r>
                      <a:endParaRPr lang="en-GB" sz="1500" b="1" dirty="0">
                        <a:solidFill>
                          <a:schemeClr val="tx1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77374" marR="77374" marT="38687" marB="38687"/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Baby Massage</a:t>
                      </a:r>
                    </a:p>
                    <a:p>
                      <a:pPr lvl="0"/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Infant Feeding Café</a:t>
                      </a:r>
                    </a:p>
                    <a:p>
                      <a:pPr lvl="0"/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Five to Thrive</a:t>
                      </a: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Ready to Learn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77374" marR="77374" marT="38687" marB="38687"/>
                </a:tc>
                <a:extLst>
                  <a:ext uri="{0D108BD9-81ED-4DB2-BD59-A6C34878D82A}">
                    <a16:rowId xmlns:a16="http://schemas.microsoft.com/office/drawing/2014/main" val="3607825514"/>
                  </a:ext>
                </a:extLst>
              </a:tr>
              <a:tr h="12412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Abadi" panose="020B0604020104020204" pitchFamily="34" charset="0"/>
                        </a:rPr>
                        <a:t>Adult mental well-being: Low mood, anxiety, depression, risk of isolation</a:t>
                      </a:r>
                      <a:endParaRPr lang="en-GB" sz="1500" b="1" dirty="0">
                        <a:solidFill>
                          <a:schemeClr val="tx1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77374" marR="77374" marT="38687" marB="38687"/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Coffee &amp; Chat</a:t>
                      </a:r>
                    </a:p>
                    <a:p>
                      <a:pPr lvl="0"/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Time for Me</a:t>
                      </a:r>
                    </a:p>
                    <a:p>
                      <a:pPr lvl="0"/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New Beginnings</a:t>
                      </a:r>
                    </a:p>
                    <a:p>
                      <a:pPr lvl="0"/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ELSA </a:t>
                      </a: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Other activities as appropriate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77374" marR="77374" marT="38687" marB="38687"/>
                </a:tc>
                <a:extLst>
                  <a:ext uri="{0D108BD9-81ED-4DB2-BD59-A6C34878D82A}">
                    <a16:rowId xmlns:a16="http://schemas.microsoft.com/office/drawing/2014/main" val="3548718040"/>
                  </a:ext>
                </a:extLst>
              </a:tr>
              <a:tr h="12412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>
                          <a:solidFill>
                            <a:schemeClr val="tx1"/>
                          </a:solidFill>
                          <a:effectLst/>
                          <a:latin typeface="Abadi" panose="020B0604020104020204" pitchFamily="34" charset="0"/>
                        </a:rPr>
                        <a:t>Child Development: Physical, PSED</a:t>
                      </a:r>
                      <a:endParaRPr lang="en-GB" sz="1500" b="1">
                        <a:solidFill>
                          <a:schemeClr val="tx1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77374" marR="77374" marT="38687" marB="38687"/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Baby/Toddler Explorers</a:t>
                      </a:r>
                    </a:p>
                    <a:p>
                      <a:pPr lvl="0"/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Stay &amp; Play</a:t>
                      </a:r>
                    </a:p>
                    <a:p>
                      <a:pPr lvl="0"/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Sensory Room</a:t>
                      </a: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Five to Thrive</a:t>
                      </a: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ELSA </a:t>
                      </a:r>
                      <a:endParaRPr lang="en-GB" sz="160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7374" marR="77374" marT="38687" marB="38687"/>
                </a:tc>
                <a:extLst>
                  <a:ext uri="{0D108BD9-81ED-4DB2-BD59-A6C34878D82A}">
                    <a16:rowId xmlns:a16="http://schemas.microsoft.com/office/drawing/2014/main" val="185481177"/>
                  </a:ext>
                </a:extLst>
              </a:tr>
              <a:tr h="5182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Abadi" panose="020B0604020104020204" pitchFamily="34" charset="0"/>
                        </a:rPr>
                        <a:t>Child Development: speech &amp; language developments</a:t>
                      </a:r>
                      <a:endParaRPr lang="en-GB" sz="1500" b="1" dirty="0">
                        <a:solidFill>
                          <a:schemeClr val="tx1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77374" marR="77374" marT="38687" marB="38687"/>
                </a:tc>
                <a:tc>
                  <a:txBody>
                    <a:bodyPr/>
                    <a:lstStyle/>
                    <a:p>
                      <a:r>
                        <a:rPr lang="en-GB" sz="150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Baby/Toddler Music, Bookstart, Chatter Matters, Story &amp; Rhyme and Oral Health. </a:t>
                      </a:r>
                    </a:p>
                  </a:txBody>
                  <a:tcPr marL="77374" marR="77374" marT="38687" marB="38687"/>
                </a:tc>
                <a:extLst>
                  <a:ext uri="{0D108BD9-81ED-4DB2-BD59-A6C34878D82A}">
                    <a16:rowId xmlns:a16="http://schemas.microsoft.com/office/drawing/2014/main" val="29910762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780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527"/>
    </mc:Choice>
    <mc:Fallback xmlns="">
      <p:transition spd="slow" advTm="74527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BE31EC-32F3-B236-4C02-246F71341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Needs vs Activities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1689D5-97BC-F48D-FD53-DA3E4DE65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b="0" i="0" u="none" strike="noStrike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b="0" i="0" u="none" strike="noStrike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B9AAA9A-2425-E983-C42D-FD5B669AB7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5114656"/>
              </p:ext>
            </p:extLst>
          </p:nvPr>
        </p:nvGraphicFramePr>
        <p:xfrm>
          <a:off x="4210692" y="52019"/>
          <a:ext cx="7658221" cy="67539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9817">
                  <a:extLst>
                    <a:ext uri="{9D8B030D-6E8A-4147-A177-3AD203B41FA5}">
                      <a16:colId xmlns:a16="http://schemas.microsoft.com/office/drawing/2014/main" val="2921365882"/>
                    </a:ext>
                  </a:extLst>
                </a:gridCol>
                <a:gridCol w="3788404">
                  <a:extLst>
                    <a:ext uri="{9D8B030D-6E8A-4147-A177-3AD203B41FA5}">
                      <a16:colId xmlns:a16="http://schemas.microsoft.com/office/drawing/2014/main" val="2387425121"/>
                    </a:ext>
                  </a:extLst>
                </a:gridCol>
              </a:tblGrid>
              <a:tr h="34491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badi" panose="020B0604020104020204" pitchFamily="34" charset="0"/>
                        </a:rPr>
                        <a:t>Needs</a:t>
                      </a:r>
                    </a:p>
                  </a:txBody>
                  <a:tcPr marL="77504" marR="77504" marT="38752" marB="38752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Abadi" panose="020B0604020104020204" pitchFamily="34" charset="0"/>
                        </a:rPr>
                        <a:t>Activities/sessions/courses</a:t>
                      </a:r>
                    </a:p>
                  </a:txBody>
                  <a:tcPr marL="77504" marR="77504" marT="38752" marB="38752"/>
                </a:tc>
                <a:extLst>
                  <a:ext uri="{0D108BD9-81ED-4DB2-BD59-A6C34878D82A}">
                    <a16:rowId xmlns:a16="http://schemas.microsoft.com/office/drawing/2014/main" val="2889265030"/>
                  </a:ext>
                </a:extLst>
              </a:tr>
              <a:tr h="8489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>
                          <a:effectLst/>
                          <a:latin typeface="Abadi" panose="020B0604020104020204" pitchFamily="34" charset="0"/>
                        </a:rPr>
                        <a:t>Parenting/</a:t>
                      </a:r>
                      <a:r>
                        <a:rPr lang="en-US" sz="1500" dirty="0" err="1">
                          <a:effectLst/>
                          <a:latin typeface="Abadi" panose="020B0604020104020204" pitchFamily="34" charset="0"/>
                        </a:rPr>
                        <a:t>Behaviour</a:t>
                      </a:r>
                      <a:r>
                        <a:rPr lang="en-US" sz="1500" dirty="0">
                          <a:effectLst/>
                          <a:latin typeface="Abadi" panose="020B0604020104020204" pitchFamily="34" charset="0"/>
                        </a:rPr>
                        <a:t>/Routine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500" dirty="0">
                        <a:effectLst/>
                        <a:latin typeface="Abadi" panose="020B0604020104020204" pitchFamily="34" charset="0"/>
                      </a:endParaRPr>
                    </a:p>
                  </a:txBody>
                  <a:tcPr marL="77504" marR="77504" marT="38752" marB="38752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Parent Gym (Parenting Course)</a:t>
                      </a:r>
                      <a:endParaRPr lang="en-GB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Workshops on Positive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Behaviours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boundaries, routine etc.</a:t>
                      </a:r>
                      <a:endParaRPr lang="en-US" sz="1400" dirty="0">
                        <a:effectLst/>
                        <a:latin typeface="Abadi" panose="020B0604020104020204" pitchFamily="34" charset="0"/>
                      </a:endParaRPr>
                    </a:p>
                  </a:txBody>
                  <a:tcPr marL="77504" marR="77504" marT="38752" marB="38752"/>
                </a:tc>
                <a:extLst>
                  <a:ext uri="{0D108BD9-81ED-4DB2-BD59-A6C34878D82A}">
                    <a16:rowId xmlns:a16="http://schemas.microsoft.com/office/drawing/2014/main" val="1701418791"/>
                  </a:ext>
                </a:extLst>
              </a:tr>
              <a:tr h="144137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badi" panose="020B0604020104020204" pitchFamily="34" charset="0"/>
                        </a:rPr>
                        <a:t>Getting Ready for School/ Transition</a:t>
                      </a:r>
                    </a:p>
                  </a:txBody>
                  <a:tcPr marL="77504" marR="77504" marT="38752" marB="38752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Five to Thrive</a:t>
                      </a:r>
                      <a:endParaRPr lang="en-GB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Ready to Learn workshops – potty training, oral health, healthy eating etc.</a:t>
                      </a:r>
                      <a:endParaRPr lang="en-GB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all our activities are focused on getting children ready to learn/ready for school and beyond</a:t>
                      </a:r>
                      <a:endParaRPr lang="en-US" sz="1400" dirty="0">
                        <a:effectLst/>
                        <a:latin typeface="Abadi" panose="020B0604020104020204" pitchFamily="34" charset="0"/>
                      </a:endParaRPr>
                    </a:p>
                  </a:txBody>
                  <a:tcPr marL="77504" marR="77504" marT="38752" marB="38752"/>
                </a:tc>
                <a:extLst>
                  <a:ext uri="{0D108BD9-81ED-4DB2-BD59-A6C34878D82A}">
                    <a16:rowId xmlns:a16="http://schemas.microsoft.com/office/drawing/2014/main" val="3206827304"/>
                  </a:ext>
                </a:extLst>
              </a:tr>
              <a:tr h="7010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kern="1200">
                          <a:solidFill>
                            <a:schemeClr val="dk1"/>
                          </a:solidFill>
                          <a:effectLst/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Referrals from Social Care as part of the family’s care plan/MASH One-Front-Door for engagement with CC </a:t>
                      </a:r>
                      <a:endParaRPr lang="en-US" sz="1500">
                        <a:effectLst/>
                        <a:latin typeface="Abadi" panose="020B0604020104020204" pitchFamily="34" charset="0"/>
                      </a:endParaRPr>
                    </a:p>
                  </a:txBody>
                  <a:tcPr marL="77504" marR="77504" marT="38752" marB="3875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Abadi" panose="020B0604020104020204" pitchFamily="34" charset="0"/>
                        </a:rPr>
                        <a:t>Engage with appropriate CC activities </a:t>
                      </a:r>
                    </a:p>
                  </a:txBody>
                  <a:tcPr marL="77504" marR="77504" marT="38752" marB="38752"/>
                </a:tc>
                <a:extLst>
                  <a:ext uri="{0D108BD9-81ED-4DB2-BD59-A6C34878D82A}">
                    <a16:rowId xmlns:a16="http://schemas.microsoft.com/office/drawing/2014/main" val="1143211600"/>
                  </a:ext>
                </a:extLst>
              </a:tr>
              <a:tr h="15703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>
                          <a:effectLst/>
                          <a:latin typeface="Abadi" panose="020B0604020104020204" pitchFamily="34" charset="0"/>
                        </a:rPr>
                        <a:t>No Recourse to Public Fund (NRTPF) and Refugees</a:t>
                      </a:r>
                      <a:endParaRPr lang="en-GB" sz="1500" dirty="0">
                        <a:latin typeface="Abadi" panose="020B0604020104020204" pitchFamily="34" charset="0"/>
                      </a:endParaRPr>
                    </a:p>
                  </a:txBody>
                  <a:tcPr marL="77504" marR="77504" marT="38752" marB="38752"/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Engage with appropriate activities and support such as Baby &amp; Toddler Banks, Healthy Start Scheme (if meet qualifying criteria) etc.</a:t>
                      </a:r>
                    </a:p>
                    <a:p>
                      <a:pPr lvl="0"/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Sign-post to other appropriate services such as Foodbanks</a:t>
                      </a:r>
                    </a:p>
                    <a:p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Promoting Children’s Centres services with Hostels</a:t>
                      </a:r>
                      <a:endParaRPr lang="en-GB" sz="1400" dirty="0">
                        <a:latin typeface="Abadi" panose="020B0604020104020204" pitchFamily="34" charset="0"/>
                      </a:endParaRPr>
                    </a:p>
                  </a:txBody>
                  <a:tcPr marL="77504" marR="77504" marT="38752" marB="38752"/>
                </a:tc>
                <a:extLst>
                  <a:ext uri="{0D108BD9-81ED-4DB2-BD59-A6C34878D82A}">
                    <a16:rowId xmlns:a16="http://schemas.microsoft.com/office/drawing/2014/main" val="3044078420"/>
                  </a:ext>
                </a:extLst>
              </a:tr>
              <a:tr h="13249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badi" panose="020B0604020104020204" pitchFamily="34" charset="0"/>
                          <a:cs typeface="Helvetica" panose="020B0604020202020204" pitchFamily="34" charset="0"/>
                        </a:rPr>
                        <a:t>Access to volunteering, training and employment</a:t>
                      </a:r>
                      <a:r>
                        <a:rPr lang="en-GB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Abadi" panose="020B0604020104020204" pitchFamily="34" charset="0"/>
                          <a:cs typeface="Helvetica" panose="020B0604020202020204" pitchFamily="34" charset="0"/>
                        </a:rPr>
                        <a:t> opportunities</a:t>
                      </a:r>
                      <a:r>
                        <a:rPr lang="en-US" sz="1500" b="1" i="0" dirty="0">
                          <a:solidFill>
                            <a:schemeClr val="tx1"/>
                          </a:solidFill>
                          <a:effectLst/>
                          <a:latin typeface="Abadi" panose="020B0604020104020204" pitchFamily="34" charset="0"/>
                          <a:cs typeface="Helvetica" panose="020B0604020202020204" pitchFamily="34" charset="0"/>
                        </a:rPr>
                        <a:t>​</a:t>
                      </a:r>
                      <a:endParaRPr lang="en-GB" sz="1500" b="1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7504" marR="77504" marT="38752" marB="38752"/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English Conversation Club</a:t>
                      </a:r>
                    </a:p>
                    <a:p>
                      <a:pPr lvl="0"/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Sign-post to ESOL and other adult learning courses from partner agencies</a:t>
                      </a:r>
                    </a:p>
                    <a:p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Sign-post to other services such as from Work Redbridge, Redbridge Institute, JC+, Redbridge New City College etc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Children’s Centres Volunteering Prog </a:t>
                      </a:r>
                    </a:p>
                    <a:p>
                      <a:endParaRPr lang="en-GB" sz="140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7504" marR="77504" marT="38752" marB="38752"/>
                </a:tc>
                <a:extLst>
                  <a:ext uri="{0D108BD9-81ED-4DB2-BD59-A6C34878D82A}">
                    <a16:rowId xmlns:a16="http://schemas.microsoft.com/office/drawing/2014/main" val="7790770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975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919"/>
    </mc:Choice>
    <mc:Fallback xmlns="">
      <p:transition spd="slow" advTm="98919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</TotalTime>
  <Words>1979</Words>
  <Application>Microsoft Office PowerPoint</Application>
  <PresentationFormat>Widescreen</PresentationFormat>
  <Paragraphs>278</Paragraphs>
  <Slides>12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Abadi</vt:lpstr>
      <vt:lpstr>Arial</vt:lpstr>
      <vt:lpstr>Avenir Next LT Pro</vt:lpstr>
      <vt:lpstr>Calibri</vt:lpstr>
      <vt:lpstr>Calibri Light</vt:lpstr>
      <vt:lpstr>Symbol</vt:lpstr>
      <vt:lpstr>Office Theme</vt:lpstr>
      <vt:lpstr>Document</vt:lpstr>
      <vt:lpstr>Children’s Centre Services </vt:lpstr>
      <vt:lpstr>What Happens at a Children’s Centre</vt:lpstr>
      <vt:lpstr>Bookings and registrations </vt:lpstr>
      <vt:lpstr>Children’s Centre Service Offer information for Parents/carers </vt:lpstr>
      <vt:lpstr>PowerPoint Presentation</vt:lpstr>
      <vt:lpstr>PowerPoint Presentation</vt:lpstr>
      <vt:lpstr>Brief Intervention </vt:lpstr>
      <vt:lpstr>Needs vs Activities</vt:lpstr>
      <vt:lpstr>Needs vs Activities</vt:lpstr>
      <vt:lpstr>Baby and Toddler Bank </vt:lpstr>
      <vt:lpstr>Any questions </vt:lpstr>
      <vt:lpstr>Thank you for your time.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Children’s Centre Services </dc:title>
  <dc:creator>Lisa Allen</dc:creator>
  <cp:lastModifiedBy>Debbie Steadman</cp:lastModifiedBy>
  <cp:revision>11</cp:revision>
  <cp:lastPrinted>2023-05-16T06:39:03Z</cp:lastPrinted>
  <dcterms:created xsi:type="dcterms:W3CDTF">2023-05-10T08:13:26Z</dcterms:created>
  <dcterms:modified xsi:type="dcterms:W3CDTF">2024-01-16T09:27:48Z</dcterms:modified>
</cp:coreProperties>
</file>