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3" r:id="rId4"/>
    <p:sldId id="257" r:id="rId5"/>
    <p:sldId id="294" r:id="rId6"/>
    <p:sldId id="297" r:id="rId7"/>
    <p:sldId id="290" r:id="rId8"/>
    <p:sldId id="286" r:id="rId9"/>
    <p:sldId id="288" r:id="rId10"/>
    <p:sldId id="291" r:id="rId11"/>
    <p:sldId id="295" r:id="rId12"/>
    <p:sldId id="296" r:id="rId13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>
        <p:scale>
          <a:sx n="80" d="100"/>
          <a:sy n="80" d="100"/>
        </p:scale>
        <p:origin x="3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95DB2-F4F2-4689-B850-DC53BA5664E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8D212D-D2BF-45FC-908F-9EA0BC8D3FB7}">
      <dgm:prSet/>
      <dgm:spPr/>
      <dgm:t>
        <a:bodyPr/>
        <a:lstStyle/>
        <a:p>
          <a:r>
            <a:rPr lang="en-GB" dirty="0"/>
            <a:t>Children’s Centre will no longer deliver 1:1 FSW support. This can still be accessed through Families Together Hub (FTH).</a:t>
          </a:r>
        </a:p>
        <a:p>
          <a:r>
            <a:rPr lang="en-GB" dirty="0"/>
            <a:t>Instead, there will be group intervention, as such the number of sessions will be increased to accommodate. </a:t>
          </a:r>
        </a:p>
      </dgm:t>
    </dgm:pt>
    <dgm:pt modelId="{E16FA250-03A4-4ECF-B2C9-1C339972A72B}" type="parTrans" cxnId="{7C274863-0C22-4AA4-A55E-F3C956570785}">
      <dgm:prSet/>
      <dgm:spPr/>
      <dgm:t>
        <a:bodyPr/>
        <a:lstStyle/>
        <a:p>
          <a:endParaRPr lang="en-US"/>
        </a:p>
      </dgm:t>
    </dgm:pt>
    <dgm:pt modelId="{1147C0D2-A5B6-43EB-8154-1CD1FB9C425C}" type="sibTrans" cxnId="{7C274863-0C22-4AA4-A55E-F3C956570785}">
      <dgm:prSet/>
      <dgm:spPr/>
      <dgm:t>
        <a:bodyPr/>
        <a:lstStyle/>
        <a:p>
          <a:endParaRPr lang="en-US"/>
        </a:p>
      </dgm:t>
    </dgm:pt>
    <dgm:pt modelId="{623D7715-B4A9-47EE-B91E-579E9943C889}">
      <dgm:prSet/>
      <dgm:spPr/>
      <dgm:t>
        <a:bodyPr/>
        <a:lstStyle/>
        <a:p>
          <a:r>
            <a:rPr lang="en-GB" dirty="0"/>
            <a:t>Referrals will still </a:t>
          </a:r>
          <a:r>
            <a:rPr lang="en-GB"/>
            <a:t>be accepted</a:t>
          </a:r>
          <a:r>
            <a:rPr lang="en-GB" dirty="0"/>
            <a:t>, and families will be contacted and invited to appropriate sessions and courses, i.e., Parent Gym, Chatter Matters, Ready To Learn along with universal sessions such as Baby and Toddler Explorers. </a:t>
          </a:r>
        </a:p>
        <a:p>
          <a:endParaRPr lang="en-US" dirty="0"/>
        </a:p>
      </dgm:t>
    </dgm:pt>
    <dgm:pt modelId="{88C13297-31C9-481C-8AD8-54F3A68971C3}" type="parTrans" cxnId="{415130EA-F868-496A-868B-895A162B5733}">
      <dgm:prSet/>
      <dgm:spPr/>
      <dgm:t>
        <a:bodyPr/>
        <a:lstStyle/>
        <a:p>
          <a:endParaRPr lang="en-US"/>
        </a:p>
      </dgm:t>
    </dgm:pt>
    <dgm:pt modelId="{B325A50D-97E6-4A23-A44A-E96B9D901184}" type="sibTrans" cxnId="{415130EA-F868-496A-868B-895A162B5733}">
      <dgm:prSet/>
      <dgm:spPr/>
      <dgm:t>
        <a:bodyPr/>
        <a:lstStyle/>
        <a:p>
          <a:endParaRPr lang="en-US"/>
        </a:p>
      </dgm:t>
    </dgm:pt>
    <dgm:pt modelId="{2C9C9296-5032-46BF-8AA1-F2A1C8E16BB0}" type="pres">
      <dgm:prSet presAssocID="{FDD95DB2-F4F2-4689-B850-DC53BA5664E1}" presName="vert0" presStyleCnt="0">
        <dgm:presLayoutVars>
          <dgm:dir/>
          <dgm:animOne val="branch"/>
          <dgm:animLvl val="lvl"/>
        </dgm:presLayoutVars>
      </dgm:prSet>
      <dgm:spPr/>
    </dgm:pt>
    <dgm:pt modelId="{20FDB9E4-B32B-4E3A-9B0E-710A8E067115}" type="pres">
      <dgm:prSet presAssocID="{CC8D212D-D2BF-45FC-908F-9EA0BC8D3FB7}" presName="thickLine" presStyleLbl="alignNode1" presStyleIdx="0" presStyleCnt="2"/>
      <dgm:spPr/>
    </dgm:pt>
    <dgm:pt modelId="{049AA496-C557-4E75-9B3C-CB097BAD7F0B}" type="pres">
      <dgm:prSet presAssocID="{CC8D212D-D2BF-45FC-908F-9EA0BC8D3FB7}" presName="horz1" presStyleCnt="0"/>
      <dgm:spPr/>
    </dgm:pt>
    <dgm:pt modelId="{8CE06B65-E9F3-4B01-BC36-BAF456B6D972}" type="pres">
      <dgm:prSet presAssocID="{CC8D212D-D2BF-45FC-908F-9EA0BC8D3FB7}" presName="tx1" presStyleLbl="revTx" presStyleIdx="0" presStyleCnt="2"/>
      <dgm:spPr/>
    </dgm:pt>
    <dgm:pt modelId="{3C33764C-FCCC-497E-A360-C0B500265EF7}" type="pres">
      <dgm:prSet presAssocID="{CC8D212D-D2BF-45FC-908F-9EA0BC8D3FB7}" presName="vert1" presStyleCnt="0"/>
      <dgm:spPr/>
    </dgm:pt>
    <dgm:pt modelId="{942647D8-4D76-404A-B321-170A2A739CBB}" type="pres">
      <dgm:prSet presAssocID="{623D7715-B4A9-47EE-B91E-579E9943C889}" presName="thickLine" presStyleLbl="alignNode1" presStyleIdx="1" presStyleCnt="2"/>
      <dgm:spPr/>
    </dgm:pt>
    <dgm:pt modelId="{3EE64B92-BE4B-4E51-81FF-BE3CBE27AA52}" type="pres">
      <dgm:prSet presAssocID="{623D7715-B4A9-47EE-B91E-579E9943C889}" presName="horz1" presStyleCnt="0"/>
      <dgm:spPr/>
    </dgm:pt>
    <dgm:pt modelId="{C710F2A5-70AD-47F6-866C-8184F271C8E5}" type="pres">
      <dgm:prSet presAssocID="{623D7715-B4A9-47EE-B91E-579E9943C889}" presName="tx1" presStyleLbl="revTx" presStyleIdx="1" presStyleCnt="2"/>
      <dgm:spPr/>
    </dgm:pt>
    <dgm:pt modelId="{BFFB193E-2822-401F-AE0D-C729793BC61D}" type="pres">
      <dgm:prSet presAssocID="{623D7715-B4A9-47EE-B91E-579E9943C889}" presName="vert1" presStyleCnt="0"/>
      <dgm:spPr/>
    </dgm:pt>
  </dgm:ptLst>
  <dgm:cxnLst>
    <dgm:cxn modelId="{0CCFD636-2A9C-4AE4-909F-4A6EE54ABD2E}" type="presOf" srcId="{FDD95DB2-F4F2-4689-B850-DC53BA5664E1}" destId="{2C9C9296-5032-46BF-8AA1-F2A1C8E16BB0}" srcOrd="0" destOrd="0" presId="urn:microsoft.com/office/officeart/2008/layout/LinedList"/>
    <dgm:cxn modelId="{7C274863-0C22-4AA4-A55E-F3C956570785}" srcId="{FDD95DB2-F4F2-4689-B850-DC53BA5664E1}" destId="{CC8D212D-D2BF-45FC-908F-9EA0BC8D3FB7}" srcOrd="0" destOrd="0" parTransId="{E16FA250-03A4-4ECF-B2C9-1C339972A72B}" sibTransId="{1147C0D2-A5B6-43EB-8154-1CD1FB9C425C}"/>
    <dgm:cxn modelId="{B61C1E51-9499-4EC2-A97C-1C1ADD88E1C4}" type="presOf" srcId="{623D7715-B4A9-47EE-B91E-579E9943C889}" destId="{C710F2A5-70AD-47F6-866C-8184F271C8E5}" srcOrd="0" destOrd="0" presId="urn:microsoft.com/office/officeart/2008/layout/LinedList"/>
    <dgm:cxn modelId="{98D095C8-69A9-4740-AB62-31A05DB34754}" type="presOf" srcId="{CC8D212D-D2BF-45FC-908F-9EA0BC8D3FB7}" destId="{8CE06B65-E9F3-4B01-BC36-BAF456B6D972}" srcOrd="0" destOrd="0" presId="urn:microsoft.com/office/officeart/2008/layout/LinedList"/>
    <dgm:cxn modelId="{415130EA-F868-496A-868B-895A162B5733}" srcId="{FDD95DB2-F4F2-4689-B850-DC53BA5664E1}" destId="{623D7715-B4A9-47EE-B91E-579E9943C889}" srcOrd="1" destOrd="0" parTransId="{88C13297-31C9-481C-8AD8-54F3A68971C3}" sibTransId="{B325A50D-97E6-4A23-A44A-E96B9D901184}"/>
    <dgm:cxn modelId="{7CE26166-C70F-4AB5-AF8B-97D0A872B0FE}" type="presParOf" srcId="{2C9C9296-5032-46BF-8AA1-F2A1C8E16BB0}" destId="{20FDB9E4-B32B-4E3A-9B0E-710A8E067115}" srcOrd="0" destOrd="0" presId="urn:microsoft.com/office/officeart/2008/layout/LinedList"/>
    <dgm:cxn modelId="{10840836-3252-4553-B469-A41ACD346D74}" type="presParOf" srcId="{2C9C9296-5032-46BF-8AA1-F2A1C8E16BB0}" destId="{049AA496-C557-4E75-9B3C-CB097BAD7F0B}" srcOrd="1" destOrd="0" presId="urn:microsoft.com/office/officeart/2008/layout/LinedList"/>
    <dgm:cxn modelId="{FF036DAE-B7B2-4AFE-9A39-45D98BADD11B}" type="presParOf" srcId="{049AA496-C557-4E75-9B3C-CB097BAD7F0B}" destId="{8CE06B65-E9F3-4B01-BC36-BAF456B6D972}" srcOrd="0" destOrd="0" presId="urn:microsoft.com/office/officeart/2008/layout/LinedList"/>
    <dgm:cxn modelId="{DA857026-0474-466B-9A37-8409083C6C41}" type="presParOf" srcId="{049AA496-C557-4E75-9B3C-CB097BAD7F0B}" destId="{3C33764C-FCCC-497E-A360-C0B500265EF7}" srcOrd="1" destOrd="0" presId="urn:microsoft.com/office/officeart/2008/layout/LinedList"/>
    <dgm:cxn modelId="{99B9016A-A1FF-4E03-B090-C74A07C26DF5}" type="presParOf" srcId="{2C9C9296-5032-46BF-8AA1-F2A1C8E16BB0}" destId="{942647D8-4D76-404A-B321-170A2A739CBB}" srcOrd="2" destOrd="0" presId="urn:microsoft.com/office/officeart/2008/layout/LinedList"/>
    <dgm:cxn modelId="{C636F4F7-456B-4FD5-8939-A7D5AE605F9D}" type="presParOf" srcId="{2C9C9296-5032-46BF-8AA1-F2A1C8E16BB0}" destId="{3EE64B92-BE4B-4E51-81FF-BE3CBE27AA52}" srcOrd="3" destOrd="0" presId="urn:microsoft.com/office/officeart/2008/layout/LinedList"/>
    <dgm:cxn modelId="{33C96BC3-8ED4-458F-87C5-00C9AE5D397B}" type="presParOf" srcId="{3EE64B92-BE4B-4E51-81FF-BE3CBE27AA52}" destId="{C710F2A5-70AD-47F6-866C-8184F271C8E5}" srcOrd="0" destOrd="0" presId="urn:microsoft.com/office/officeart/2008/layout/LinedList"/>
    <dgm:cxn modelId="{7FD74C2C-A409-47E7-BC2D-44D7FFBC193F}" type="presParOf" srcId="{3EE64B92-BE4B-4E51-81FF-BE3CBE27AA52}" destId="{BFFB193E-2822-401F-AE0D-C729793BC6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DB9E4-B32B-4E3A-9B0E-710A8E06711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06B65-E9F3-4B01-BC36-BAF456B6D972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Children’s Centre will no longer deliver 1:1 FSW support. This can still be accessed through Families Together Hub (FTH).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Instead, there will be group intervention, as such the number of sessions will be increased to accommodate. </a:t>
          </a:r>
        </a:p>
      </dsp:txBody>
      <dsp:txXfrm>
        <a:off x="0" y="0"/>
        <a:ext cx="6900512" cy="2768070"/>
      </dsp:txXfrm>
    </dsp:sp>
    <dsp:sp modelId="{942647D8-4D76-404A-B321-170A2A739CB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0F2A5-70AD-47F6-866C-8184F271C8E5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Referrals will still </a:t>
          </a:r>
          <a:r>
            <a:rPr lang="en-GB" sz="2700" kern="1200"/>
            <a:t>be accepted</a:t>
          </a:r>
          <a:r>
            <a:rPr lang="en-GB" sz="2700" kern="1200" dirty="0"/>
            <a:t>, and families will be contacted and invited to appropriate sessions and courses, i.e., Parent Gym, Chatter Matters, Ready To Learn along with universal sessions such as Baby and Toddler Explorers.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0" y="2768070"/>
        <a:ext cx="6900512" cy="276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DDAA3-674F-2568-41BB-C876E101C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64F30-5599-2896-D989-62D2B8264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87E65-48D9-DF3F-F38F-B202F3DE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EE08-9147-4DCD-9145-C061DB1FDAB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E0795-FF2C-06F1-539C-E331BBD4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8993C-0CEE-3588-10AE-BE62751B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E2DA-5EA1-4B34-8A2A-8F953EA36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73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DD69-4F1B-6307-A178-35C86C61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84CE-C9DA-95B8-8AE5-EF8CE5ECC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1068-59D8-17E1-C4A6-DC50DBD2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EE08-9147-4DCD-9145-C061DB1FDAB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E4E05-E701-413C-9A58-3C8AF56E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E66BA-9986-32CF-854E-2C514291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E2DA-5EA1-4B34-8A2A-8F953EA36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8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D4B72E-110A-B1C2-60A8-E436EB11D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1FB2C-99BF-4039-1F8D-452ED1EA5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9200E-2E4C-2742-579E-23427A38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EE08-9147-4DCD-9145-C061DB1FDAB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B122B-D892-6CB7-1614-2059F4EE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F315D-07ED-1085-4042-99925B16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E2DA-5EA1-4B34-8A2A-8F953EA36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77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79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C931-07B8-1152-50CC-B8438225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32FEE-DC3A-E92F-3204-7A791E411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E5F83-7FE1-97F1-51BB-43EDFAF7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EE08-9147-4DCD-9145-C061DB1FDAB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9F05A-5233-18F1-4965-AD6355C1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58BAF-7BF3-6909-8984-18820CBD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E2DA-5EA1-4B34-8A2A-8F953EA36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1BAF4-C793-2760-E372-0A531F00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D92C9-673A-3B2A-5B62-5CB3F0E99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BEB4D-0241-D244-F544-F551CA85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EE08-9147-4DCD-9145-C061DB1FDAB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DAC9F-B9EE-859C-BCBA-067F32AF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118A-A079-6F9B-919B-A96EF0DF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E2DA-5EA1-4B34-8A2A-8F953EA36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5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FE53-3A73-15DE-24D4-2B8AD77A1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713F4-E8AC-5F84-DDC1-7188CA845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BE213-716A-2C69-7FE2-364733CD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18FF5-B26B-3539-B350-86A023FB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EE08-9147-4DCD-9145-C061DB1FDAB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C318E-F7D6-CE4B-09DE-D7BD1E68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F7829-4213-6472-B2D0-02D670A6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E2DA-5EA1-4B34-8A2A-8F953EA36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28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B6A8-826D-4B0F-84D8-688DAB93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74AEB-FF9D-7C2A-CB4F-D50894490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A131E-0A57-5CF1-9816-C01C53B92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4C9ED-AB8E-7221-B2A0-8CA58ABA8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519D1-17A2-743A-F5DA-EC7B44B23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FFD8B-C8C5-1362-A2C7-00BA879F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EE08-9147-4DCD-9145-C061DB1FDAB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B6477F-386F-5CD8-3D38-CE1C6035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A1C99-7902-8C7D-7841-880A4A6E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E2DA-5EA1-4B34-8A2A-8F953EA36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CF34-5AF1-8493-3390-B979C402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8517AA-CE0D-EB28-9903-8923705A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EE08-9147-4DCD-9145-C061DB1FDAB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9D980-D08B-7669-95F3-A6CB2216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A248C-9AED-ED1F-3F7B-5A55D92D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E2DA-5EA1-4B34-8A2A-8F953EA36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1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812C1B-A5DE-524F-A0D5-E606DC5A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EE08-9147-4DCD-9145-C061DB1FDAB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FA76D-FFBB-5D9D-8F3D-A326C3DF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46482-9859-00BC-3F24-F4350CF3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E2DA-5EA1-4B34-8A2A-8F953EA36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48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24C5A-16F6-2DC8-3D85-364C38783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C48D8-2235-1F5D-C05E-2DCD593F1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663E4-90F1-9EDA-1984-49B3C952C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38436-0A0D-7D5D-B04F-8043031A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EE08-9147-4DCD-9145-C061DB1FDAB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BE4BE-EE81-1D0B-6E51-ABB54236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45B57-600F-9EAE-660F-DC5211A8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E2DA-5EA1-4B34-8A2A-8F953EA36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9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0BEA-0AC5-07BE-AA67-D5725EA9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8E03C-93D4-ED79-6ADE-819A18890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CEF8E-E35D-AC72-EA9C-0831D0BF2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E5AF0-917F-7410-3B41-80662D29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EE08-9147-4DCD-9145-C061DB1FDAB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F3743-5C83-4EE6-9DB4-81739F2D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48AF6-DE31-EBCE-6EC8-533B06A4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E2DA-5EA1-4B34-8A2A-8F953EA36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7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73F9C-C216-97B7-BA2D-B3A650CE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013BB-70D9-5904-99DE-9C2DFB0DE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127B5-5424-6CAF-2163-769564D96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EE08-9147-4DCD-9145-C061DB1FDAB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41B42-A5D4-652E-C1F8-3447AFB02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067B8-43C0-EC9D-B6B8-8366E0775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4E2DA-5EA1-4B34-8A2A-8F953EA36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0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ventbrite.co.uk/e/695181104397?aff=oddtdtcreator" TargetMode="External"/><Relationship Id="rId13" Type="http://schemas.openxmlformats.org/officeDocument/2006/relationships/hyperlink" Target="https://www.eventbrite.co.uk/e/695867246667?aff=oddtdtcreator" TargetMode="External"/><Relationship Id="rId18" Type="http://schemas.openxmlformats.org/officeDocument/2006/relationships/hyperlink" Target="https://www.eventbrite.co.uk/e/694743826487?aff=oddtdtcreator" TargetMode="External"/><Relationship Id="rId26" Type="http://schemas.openxmlformats.org/officeDocument/2006/relationships/hyperlink" Target="https://www.eventbrite.co.uk/e/696567681687?aff=oddtdtcreator" TargetMode="External"/><Relationship Id="rId3" Type="http://schemas.openxmlformats.org/officeDocument/2006/relationships/hyperlink" Target="https://www.eventbrite.co.uk/organizations/events" TargetMode="External"/><Relationship Id="rId21" Type="http://schemas.openxmlformats.org/officeDocument/2006/relationships/hyperlink" Target="https://www.eventbrite.co.uk/e/694746143417?aff=oddtdtcreator" TargetMode="External"/><Relationship Id="rId7" Type="http://schemas.openxmlformats.org/officeDocument/2006/relationships/hyperlink" Target="https://www.eventbrite.co.uk/e/695164865827?aff=oddtdtcreator" TargetMode="External"/><Relationship Id="rId12" Type="http://schemas.openxmlformats.org/officeDocument/2006/relationships/hyperlink" Target="https://www.eventbrite.co.uk/e/694709844847?aff=oddtdtcreator" TargetMode="External"/><Relationship Id="rId17" Type="http://schemas.openxmlformats.org/officeDocument/2006/relationships/hyperlink" Target="https://www.eventbrite.co.uk/e/695183993037?aff=oddtdtcreator" TargetMode="External"/><Relationship Id="rId25" Type="http://schemas.openxmlformats.org/officeDocument/2006/relationships/hyperlink" Target="https://www.eventbrite.co.uk/e/696566889317?aff=oddtdtcreator" TargetMode="External"/><Relationship Id="rId2" Type="http://schemas.openxmlformats.org/officeDocument/2006/relationships/hyperlink" Target="https://find.redbridge.gov.uk/kb5/redbridge/fsd/family.page?familychannel=2" TargetMode="External"/><Relationship Id="rId16" Type="http://schemas.openxmlformats.org/officeDocument/2006/relationships/hyperlink" Target="https://www.eventbrite.co.uk/e/695188777347?aff=oddtdtcreator" TargetMode="External"/><Relationship Id="rId20" Type="http://schemas.openxmlformats.org/officeDocument/2006/relationships/hyperlink" Target="https://www.eventbrite.co.uk/e/695819714497?aff=oddtdtcreator" TargetMode="External"/><Relationship Id="rId29" Type="http://schemas.openxmlformats.org/officeDocument/2006/relationships/hyperlink" Target="https://www.eventbrite.co.uk/e/695175467537?aff=oddtdtcreato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ventbrite.co.uk/e/694693195047?aff=oddtdtcreator" TargetMode="External"/><Relationship Id="rId11" Type="http://schemas.openxmlformats.org/officeDocument/2006/relationships/hyperlink" Target="https://www.eventbrite.co.uk/e/695862843497?aff=oddtdtcreator" TargetMode="External"/><Relationship Id="rId24" Type="http://schemas.openxmlformats.org/officeDocument/2006/relationships/hyperlink" Target="https://www.eventbrite.co.uk/e/696566267457?aff=oddtdtcreator" TargetMode="External"/><Relationship Id="rId5" Type="http://schemas.openxmlformats.org/officeDocument/2006/relationships/hyperlink" Target="https://www.eventbrite.co.uk/e/695860215637?aff=oddtdtcreator" TargetMode="External"/><Relationship Id="rId15" Type="http://schemas.openxmlformats.org/officeDocument/2006/relationships/hyperlink" Target="https://www.eventbrite.co.uk/e/694777978637?aff=oddtdtcreator" TargetMode="External"/><Relationship Id="rId23" Type="http://schemas.openxmlformats.org/officeDocument/2006/relationships/hyperlink" Target="https://www.eventbrite.co.uk/e/696565866257?aff=oddtdtcreator" TargetMode="External"/><Relationship Id="rId28" Type="http://schemas.openxmlformats.org/officeDocument/2006/relationships/hyperlink" Target="https://www.eventbrite.co.uk/e/696571613447?aff=oddtdtcreator" TargetMode="External"/><Relationship Id="rId10" Type="http://schemas.openxmlformats.org/officeDocument/2006/relationships/hyperlink" Target="https://www.eventbrite.co.uk/e/694762512377?aff=oddtdtcreator" TargetMode="External"/><Relationship Id="rId19" Type="http://schemas.openxmlformats.org/officeDocument/2006/relationships/hyperlink" Target="https://www.eventbrite.co.uk/e/694791529167?aff=oddtdtcreator" TargetMode="External"/><Relationship Id="rId31" Type="http://schemas.openxmlformats.org/officeDocument/2006/relationships/hyperlink" Target="https://www.eventbrite.co.uk/e/695870646837?aff=oddtdtcreator" TargetMode="External"/><Relationship Id="rId4" Type="http://schemas.openxmlformats.org/officeDocument/2006/relationships/hyperlink" Target="https://www.eventbrite.co.uk/e/695879202427?aff=oddtdtcreator" TargetMode="External"/><Relationship Id="rId9" Type="http://schemas.openxmlformats.org/officeDocument/2006/relationships/hyperlink" Target="https://www.eventbrite.co.uk/e/700228641717?aff=oddtdtcreator" TargetMode="External"/><Relationship Id="rId14" Type="http://schemas.openxmlformats.org/officeDocument/2006/relationships/hyperlink" Target="https://www.eventbrite.co.uk/e/694720597007?aff=oddtdtcreator" TargetMode="External"/><Relationship Id="rId22" Type="http://schemas.openxmlformats.org/officeDocument/2006/relationships/hyperlink" Target="https://www.eventbrite.co.uk/e/694786764917?aff=oddtdtcreator" TargetMode="External"/><Relationship Id="rId27" Type="http://schemas.openxmlformats.org/officeDocument/2006/relationships/hyperlink" Target="https://www.eventbrite.co.uk/e/696569487087?aff=oddtdtcreator" TargetMode="External"/><Relationship Id="rId30" Type="http://schemas.openxmlformats.org/officeDocument/2006/relationships/hyperlink" Target="https://www.eventbrite.co.uk/e/695820677377?aff=oddtdtcreato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D357D-DB96-AC82-52E2-79A648FF8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pPr algn="l"/>
            <a:r>
              <a:rPr lang="en-GB" sz="6600"/>
              <a:t>Children’s Centre Services 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DE6A6-59FE-78BB-CCBE-F64A04968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114" y="1232452"/>
            <a:ext cx="3200400" cy="3850919"/>
          </a:xfrm>
        </p:spPr>
        <p:txBody>
          <a:bodyPr anchor="b">
            <a:normAutofit/>
          </a:bodyPr>
          <a:lstStyle/>
          <a:p>
            <a:pPr algn="l"/>
            <a:r>
              <a:rPr lang="en-GB">
                <a:solidFill>
                  <a:srgbClr val="FFFFFF"/>
                </a:solidFill>
              </a:rPr>
              <a:t>What happens at a Children’s Centre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3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20"/>
    </mc:Choice>
    <mc:Fallback xmlns="">
      <p:transition spd="slow" advTm="18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E0B02-80F7-564D-F082-60A7202B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Baby and Toddler Bank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EF2C6C-A15F-46D8-50E3-756F55C0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700" dirty="0"/>
              <a:t>There are now 3 Baby and Toddler Banks in Redbridge:</a:t>
            </a:r>
          </a:p>
          <a:p>
            <a:r>
              <a:rPr lang="en-US" sz="1700" dirty="0"/>
              <a:t>Orchard – Wednesday 9.00 – 12.00pm</a:t>
            </a:r>
          </a:p>
          <a:p>
            <a:r>
              <a:rPr lang="en-US" sz="1700" dirty="0"/>
              <a:t>Newbury Hall – Monday 9.30 – 11.30am</a:t>
            </a:r>
          </a:p>
          <a:p>
            <a:r>
              <a:rPr lang="en-US" sz="1700" dirty="0"/>
              <a:t>Loxford – Tuesday 9.00 – 12.00 &amp; Friday 9.00 – 3.00pm </a:t>
            </a:r>
          </a:p>
          <a:p>
            <a:r>
              <a:rPr lang="en-US" sz="1700" dirty="0"/>
              <a:t>They are all drop-in services and only open to Redbridge residents.</a:t>
            </a:r>
          </a:p>
          <a:p>
            <a:r>
              <a:rPr lang="en-US" sz="1700" dirty="0"/>
              <a:t>Donations are very welcome, please contact the individual CC for details.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635B53-8D55-F7B4-15CB-75EC00DE5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53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45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04"/>
    </mc:Choice>
    <mc:Fallback xmlns="">
      <p:transition spd="slow" advTm="3530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Thought bubble">
            <a:extLst>
              <a:ext uri="{FF2B5EF4-FFF2-40B4-BE49-F238E27FC236}">
                <a16:creationId xmlns:a16="http://schemas.microsoft.com/office/drawing/2014/main" id="{E0F33272-02E6-AEB0-76C8-4F7A21476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9659B-EAC8-FBF0-5BA5-DCD22B94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questions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2"/>
    </mc:Choice>
    <mc:Fallback xmlns="">
      <p:transition spd="slow" advTm="617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E9B2E-AC51-1DB2-6351-ABFF4538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time. 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7"/>
    </mc:Choice>
    <mc:Fallback xmlns="">
      <p:transition spd="slow" advTm="341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9CDB0-DB61-25C8-D6BD-1BAA255A2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What Happens at a Children’s Centre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7495A-F853-007D-9C0F-5AE07793D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centres are places where you can go and meet up with mums, dads and carers to access: information, advice and support during tough times; sessions and training courses on child development and parenting; volunteering opportunities and much more.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All centres offer breastfeeding advice and support for new mums and offer the same core activities and courses with lots of inside and outside play sessions for the little ones.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 give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Parents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more choices and flexibility, we have brought in some changes to our service offer and removed the ward restrictions. Therefore, from 1stJune 2023, if you are a resident of the London Borough of Redbridge, you can attend sessions and services from any of the Children’s Centres in the borough.</a:t>
            </a:r>
            <a:endParaRPr lang="en-US" sz="14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B1AA513-56F2-0173-0BD3-56401A9104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1239" r="-1" b="2221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20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60"/>
    </mc:Choice>
    <mc:Fallback xmlns="">
      <p:transition spd="slow" advTm="5416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5B1AB-2657-EB63-111D-4C124973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Bookings and registrations 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AEEBF-ACF1-462F-F4C3-8354B79E0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Families can now register with the Children’s Centre via a QR code, so no longer have to complete a lengthy form. They can book onto sessions via Eventbrite and courses via email, phone or dropping in. </a:t>
            </a:r>
          </a:p>
          <a:p>
            <a:r>
              <a:rPr lang="en-US" sz="2200" dirty="0"/>
              <a:t>This will make the whole process a lot simpler.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903D06-5268-F6DF-2616-EB48E1233D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329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61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69"/>
    </mc:Choice>
    <mc:Fallback xmlns="">
      <p:transition spd="slow" advTm="1706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7A5A6F0-3E9E-266E-FEDC-135AA522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Children’s Centre Service Offer information for Parents/carers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93497D9-56E7-FD74-0ADB-84D7E758F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13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31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87"/>
    </mc:Choice>
    <mc:Fallback xmlns="">
      <p:transition spd="slow" advTm="1908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4F112D-BAF3-4250-2D1F-5CE0D30CAE23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At the back of the brochure the parent will find the link to the timetables for all the Children’s Centres and the booking details.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parent will also find the Eventbrite link to book them onto these sessions.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linkClick r:id="rId2"/>
              </a:rPr>
              <a:t>Redbridge </a:t>
            </a:r>
            <a:r>
              <a:rPr lang="en-US" sz="2200" dirty="0" err="1">
                <a:hlinkClick r:id="rId2"/>
              </a:rPr>
              <a:t>FiND</a:t>
            </a:r>
            <a:r>
              <a:rPr lang="en-US" sz="2200" dirty="0">
                <a:hlinkClick r:id="rId2"/>
              </a:rPr>
              <a:t> | Children's Centres in Redbridge</a:t>
            </a:r>
            <a:r>
              <a:rPr lang="en-US" sz="22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linkClick r:id="rId3"/>
              </a:rPr>
              <a:t>Events (eventbrite.co.uk)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3F9686-0663-2B25-575F-A4A0C47D0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478581"/>
              </p:ext>
            </p:extLst>
          </p:nvPr>
        </p:nvGraphicFramePr>
        <p:xfrm>
          <a:off x="3114675" y="-7829092"/>
          <a:ext cx="3650665" cy="6835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865">
                  <a:extLst>
                    <a:ext uri="{9D8B030D-6E8A-4147-A177-3AD203B41FA5}">
                      <a16:colId xmlns:a16="http://schemas.microsoft.com/office/drawing/2014/main" val="3376977667"/>
                    </a:ext>
                  </a:extLst>
                </a:gridCol>
                <a:gridCol w="743725">
                  <a:extLst>
                    <a:ext uri="{9D8B030D-6E8A-4147-A177-3AD203B41FA5}">
                      <a16:colId xmlns:a16="http://schemas.microsoft.com/office/drawing/2014/main" val="553950540"/>
                    </a:ext>
                  </a:extLst>
                </a:gridCol>
                <a:gridCol w="743485">
                  <a:extLst>
                    <a:ext uri="{9D8B030D-6E8A-4147-A177-3AD203B41FA5}">
                      <a16:colId xmlns:a16="http://schemas.microsoft.com/office/drawing/2014/main" val="2540923360"/>
                    </a:ext>
                  </a:extLst>
                </a:gridCol>
                <a:gridCol w="709865">
                  <a:extLst>
                    <a:ext uri="{9D8B030D-6E8A-4147-A177-3AD203B41FA5}">
                      <a16:colId xmlns:a16="http://schemas.microsoft.com/office/drawing/2014/main" val="2130952673"/>
                    </a:ext>
                  </a:extLst>
                </a:gridCol>
                <a:gridCol w="743725">
                  <a:extLst>
                    <a:ext uri="{9D8B030D-6E8A-4147-A177-3AD203B41FA5}">
                      <a16:colId xmlns:a16="http://schemas.microsoft.com/office/drawing/2014/main" val="3047396968"/>
                    </a:ext>
                  </a:extLst>
                </a:gridCol>
              </a:tblGrid>
              <a:tr h="43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MONDAY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TUESDAY 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WEDNESDAY 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THURSDAY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FRIDAY 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extLst>
                  <a:ext uri="{0D108BD9-81ED-4DB2-BD59-A6C34878D82A}">
                    <a16:rowId xmlns:a16="http://schemas.microsoft.com/office/drawing/2014/main" val="3659791008"/>
                  </a:ext>
                </a:extLst>
              </a:tr>
              <a:tr h="318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Sensory Room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crawling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45-minute slots available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9:00 am – 4:00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4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Sensory Room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crawling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45-minute slots available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9:00 am – 4:00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4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Baby Bank (0 to 2 years)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For Redbridge residents only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9:00 am – 12:00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Drop-in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Sensory Room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crawling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45-minute slots available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9:00 am – 4:00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4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Busy Babies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crawling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9:30 am – 10:30 am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5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extLst>
                  <a:ext uri="{0D108BD9-81ED-4DB2-BD59-A6C34878D82A}">
                    <a16:rowId xmlns:a16="http://schemas.microsoft.com/office/drawing/2014/main" val="260554728"/>
                  </a:ext>
                </a:extLst>
              </a:tr>
              <a:tr h="292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Parent Led Stay and Play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4 years old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9:45 am – 11:00 am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6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Chatter Matters (3-week course)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2.5 to 4 years old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9:30 am – 10:30 am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Email, phone or drop-in to register your interest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Early Movers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crawling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9:30 am – 10:30 am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7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 Club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4 years old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9:30 am – 10:30 am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8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Coffee and Chat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Parents and carers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10:30 am – 11:30 am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9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extLst>
                  <a:ext uri="{0D108BD9-81ED-4DB2-BD59-A6C34878D82A}">
                    <a16:rowId xmlns:a16="http://schemas.microsoft.com/office/drawing/2014/main" val="2486736198"/>
                  </a:ext>
                </a:extLst>
              </a:tr>
              <a:tr h="353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Bookstart (4-week course)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18 months to 4 years old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 9:30 am – 10:30 am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Email, phone or drop-in to register your interest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Rhyme Time for Toddlers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Walking to 4 years old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9:30 am – 10:30 am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10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Baby Musicians (6-week course)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For: Birth to crawling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Time: 11:30 am – 12:30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Booking: Email, phone or drop-in to register your interest</a:t>
                      </a:r>
                      <a:endParaRPr lang="en-GB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Positive Minds for Babies (4-week course)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For: Birth to crawling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Time: 9:30 am – 10:30 am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Booking: Email, phone or drop-in to register your interest</a:t>
                      </a:r>
                      <a:endParaRPr lang="en-GB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Story and Rhyme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4 years old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9:30 am – 10:30 am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11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extLst>
                  <a:ext uri="{0D108BD9-81ED-4DB2-BD59-A6C34878D82A}">
                    <a16:rowId xmlns:a16="http://schemas.microsoft.com/office/drawing/2014/main" val="1646907876"/>
                  </a:ext>
                </a:extLst>
              </a:tr>
              <a:tr h="353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Busy Toddlers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Walking to 4 years old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11:30 am – 12:30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12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Baby Massage (4-week course)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For: 6 weeks to 6 months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Time: 11:30 am – 12:30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Booking: Email, phone or drop-in to register your interest</a:t>
                      </a:r>
                      <a:endParaRPr lang="en-GB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 </a:t>
                      </a:r>
                      <a:endParaRPr lang="en-GB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Positive Minds for Children (4-week course)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Walking to 4 years old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9:30 am – 10:30 am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Email, phone or drop-in to register your interest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Sensory Adventures for Babies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crawling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11:30 am – 12:30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13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extLst>
                  <a:ext uri="{0D108BD9-81ED-4DB2-BD59-A6C34878D82A}">
                    <a16:rowId xmlns:a16="http://schemas.microsoft.com/office/drawing/2014/main" val="2145136551"/>
                  </a:ext>
                </a:extLst>
              </a:tr>
              <a:tr h="292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Baby Bounce and Rhyme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crawling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11:30 am – 12:30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14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Let’s Talk Baby Talk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crawling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11:30 am – 12:30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15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 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Stay and Play for Children with SEND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8 years old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11:30 am – 12:30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16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 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extLst>
                  <a:ext uri="{0D108BD9-81ED-4DB2-BD59-A6C34878D82A}">
                    <a16:rowId xmlns:a16="http://schemas.microsoft.com/office/drawing/2014/main" val="315300096"/>
                  </a:ext>
                </a:extLst>
              </a:tr>
              <a:tr h="292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 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 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 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Sensory Adventures for Babies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crawling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11:30 am – 12:30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17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 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extLst>
                  <a:ext uri="{0D108BD9-81ED-4DB2-BD59-A6C34878D82A}">
                    <a16:rowId xmlns:a16="http://schemas.microsoft.com/office/drawing/2014/main" val="3143783876"/>
                  </a:ext>
                </a:extLst>
              </a:tr>
              <a:tr h="85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CENTRE CLOSED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1:00 pm – 2:00 pm 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CENTRE CLOSED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1:00 pm – 2:00 pm 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CENTRE CLOSED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1:00 pm – 2:00 pm 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CENTRE CLOSED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1:00 pm – 2:00 pm 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CENTRE CLOSED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1:00 pm – 2:00 pm 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extLst>
                  <a:ext uri="{0D108BD9-81ED-4DB2-BD59-A6C34878D82A}">
                    <a16:rowId xmlns:a16="http://schemas.microsoft.com/office/drawing/2014/main" val="711217021"/>
                  </a:ext>
                </a:extLst>
              </a:tr>
              <a:tr h="318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Busy Babies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crawling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2:00 pm – 3:00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18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Busy Toddlers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Walking to 4 years old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2:00 pm – 3:00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19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Sensory Room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crawling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45-minute slots available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2:00 pm – 4:00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4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Active Play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Walking to 4 years old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2:00 pm – 3:00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20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Sensory Room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crawling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2:00 pm – 4:00 pm, 45-min slots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4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extLst>
                  <a:ext uri="{0D108BD9-81ED-4DB2-BD59-A6C34878D82A}">
                    <a16:rowId xmlns:a16="http://schemas.microsoft.com/office/drawing/2014/main" val="1562124761"/>
                  </a:ext>
                </a:extLst>
              </a:tr>
              <a:tr h="1508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Coffee and Chat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Parents and carers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3:00 pm – 4:00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21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 u="none" strike="noStrike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Story and Rhyme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Birth to 4 years old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2:00 pm – 3:00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22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Toddler Musicians (6-week course)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Walking to 4 years old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2:00 pm – 3:00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Email, phone or drop-in to register your interest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Cook Well Eat Well (4-week course)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Adults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To be confirmed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Email, phone or drop-in to register your interest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Let’s Get Ready for Nursery or Reception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2 to 4 years old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2:00 pm – 3:30 pm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">
                          <a:effectLst/>
                        </a:rPr>
                        <a:t>Workshop 1 on 8 September –    Oral Health, Ditch the Dummy &amp; Bottle. Booking: </a:t>
                      </a:r>
                      <a:r>
                        <a:rPr lang="en-GB" sz="200" u="sng">
                          <a:effectLst/>
                          <a:hlinkClick r:id="rId23"/>
                        </a:rPr>
                        <a:t>Eventbrite</a:t>
                      </a:r>
                      <a:r>
                        <a:rPr lang="en-GB" sz="200">
                          <a:effectLst/>
                        </a:rPr>
                        <a:t> or drop-in to book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">
                          <a:effectLst/>
                        </a:rPr>
                        <a:t>Workshop 2 on 15 September – Toilet Training. Booking: </a:t>
                      </a:r>
                      <a:r>
                        <a:rPr lang="en-GB" sz="200" u="sng">
                          <a:effectLst/>
                          <a:hlinkClick r:id="rId24"/>
                        </a:rPr>
                        <a:t>Eventbrite</a:t>
                      </a:r>
                      <a:r>
                        <a:rPr lang="en-GB" sz="200">
                          <a:effectLst/>
                        </a:rPr>
                        <a:t> or drop-in to book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">
                          <a:effectLst/>
                        </a:rPr>
                        <a:t>Workshop 3 on 22 September – Communication &amp; Language. Booking: </a:t>
                      </a:r>
                      <a:r>
                        <a:rPr lang="en-GB" sz="200" u="sng">
                          <a:effectLst/>
                          <a:hlinkClick r:id="rId25"/>
                        </a:rPr>
                        <a:t>Eventbrite</a:t>
                      </a:r>
                      <a:r>
                        <a:rPr lang="en-GB" sz="200">
                          <a:effectLst/>
                        </a:rPr>
                        <a:t> or drop-in to book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">
                          <a:effectLst/>
                        </a:rPr>
                        <a:t>Workshop 4 on 29 September – Positive Behaviour. Booking: </a:t>
                      </a:r>
                      <a:r>
                        <a:rPr lang="en-GB" sz="200" u="sng">
                          <a:effectLst/>
                          <a:hlinkClick r:id="rId26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">
                          <a:effectLst/>
                        </a:rPr>
                        <a:t>Workshop 5 on 6 October –     Safety Awareness Within the Home. Booking: </a:t>
                      </a:r>
                      <a:r>
                        <a:rPr lang="en-GB" sz="200" u="sng">
                          <a:effectLst/>
                          <a:hlinkClick r:id="rId27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">
                          <a:effectLst/>
                        </a:rPr>
                        <a:t>Workshop 6 on 13 October – Physical Wellbeing. Booking: </a:t>
                      </a:r>
                      <a:r>
                        <a:rPr lang="en-GB" sz="200" u="sng">
                          <a:effectLst/>
                          <a:hlinkClick r:id="rId28"/>
                        </a:rPr>
                        <a:t>Eventbrite</a:t>
                      </a:r>
                      <a:r>
                        <a:rPr lang="en-GB" sz="200">
                          <a:effectLst/>
                        </a:rPr>
                        <a:t> 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extLst>
                  <a:ext uri="{0D108BD9-81ED-4DB2-BD59-A6C34878D82A}">
                    <a16:rowId xmlns:a16="http://schemas.microsoft.com/office/drawing/2014/main" val="3266786570"/>
                  </a:ext>
                </a:extLst>
              </a:tr>
              <a:tr h="292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Baby Massage (4-week course)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6 weeks to 6 months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2:00 pm – 3:00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Email, phone or drop-in to register your interest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Information and Advice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Parents and carers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3:45 pm – 4:15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Drop-in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Positive Minds for Parents and Carers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Parents and carers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2:00 pm – 3:00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29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Coffee and Chat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Parents and carers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2:00 pm – 3:00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</a:t>
                      </a:r>
                      <a:r>
                        <a:rPr lang="en-GB" sz="200" u="sng">
                          <a:effectLst/>
                          <a:hlinkClick r:id="rId30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 u="none" strike="noStrike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Self–weigh with Advice and Guidance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6 weeks to 4 years old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2:00 pm – 3:30 pm, Slots available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 </a:t>
                      </a:r>
                      <a:r>
                        <a:rPr lang="en-GB" sz="200" u="sng">
                          <a:effectLst/>
                          <a:hlinkClick r:id="rId31"/>
                        </a:rPr>
                        <a:t>Eventbrite</a:t>
                      </a:r>
                      <a:r>
                        <a:rPr lang="en-GB" sz="200" u="sng">
                          <a:effectLst/>
                        </a:rPr>
                        <a:t> </a:t>
                      </a:r>
                      <a:r>
                        <a:rPr lang="en-GB" sz="200">
                          <a:effectLst/>
                        </a:rPr>
                        <a:t>or drop-in to book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extLst>
                  <a:ext uri="{0D108BD9-81ED-4DB2-BD59-A6C34878D82A}">
                    <a16:rowId xmlns:a16="http://schemas.microsoft.com/office/drawing/2014/main" val="1429643388"/>
                  </a:ext>
                </a:extLst>
              </a:tr>
              <a:tr h="199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Information and Advice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Parents and carers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3:45 pm – 4:15 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Drop-in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 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 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 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Information and Advice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For: Parents and carers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Time: 3:45 pm – 4:15 pm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>
                          <a:effectLst/>
                        </a:rPr>
                        <a:t>Booking: Drop-in</a:t>
                      </a:r>
                      <a:endParaRPr lang="en-GB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Information and Advice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For: Parents and carers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Time: 3:45 pm – 4:15 pm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" dirty="0">
                          <a:effectLst/>
                        </a:rPr>
                        <a:t>Booking: Drop-in</a:t>
                      </a:r>
                      <a:endParaRPr lang="en-GB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extLst>
                  <a:ext uri="{0D108BD9-81ED-4DB2-BD59-A6C34878D82A}">
                    <a16:rowId xmlns:a16="http://schemas.microsoft.com/office/drawing/2014/main" val="12338721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76409A-20AE-6EF1-E045-284367166471}"/>
              </a:ext>
            </a:extLst>
          </p:cNvPr>
          <p:cNvSpPr txBox="1"/>
          <p:nvPr/>
        </p:nvSpPr>
        <p:spPr>
          <a:xfrm>
            <a:off x="3048000" y="-6752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>
                <a:hlinkClick r:id="rId2"/>
              </a:rPr>
              <a:t>Redbridge FiND | Children's Centres in Redbridge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5"/>
    </mc:Choice>
    <mc:Fallback xmlns="">
      <p:transition spd="slow" advTm="1158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6CD88EE-FEC4-613F-DBAE-3628AE041B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575161"/>
              </p:ext>
            </p:extLst>
          </p:nvPr>
        </p:nvGraphicFramePr>
        <p:xfrm>
          <a:off x="485775" y="257175"/>
          <a:ext cx="10344149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055559" imgH="5905382" progId="Word.Document.12">
                  <p:embed/>
                </p:oleObj>
              </mc:Choice>
              <mc:Fallback>
                <p:oleObj name="Document" r:id="rId2" imgW="9055559" imgH="5905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5775" y="257175"/>
                        <a:ext cx="10344149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3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6AFD1-A38F-5D49-8173-85ABD49E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000"/>
              <a:t>Brief Intervention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9B8612-7F18-BC4D-7C6D-4A8D3A759A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54252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9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63"/>
    </mc:Choice>
    <mc:Fallback xmlns="">
      <p:transition spd="slow" advTm="274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E31EC-32F3-B236-4C02-246F7134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Needs vs Activities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689D5-97BC-F48D-FD53-DA3E4DE6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BB0F98B-76EA-ACB3-F8BF-B1E68766CE4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26830933"/>
              </p:ext>
            </p:extLst>
          </p:nvPr>
        </p:nvGraphicFramePr>
        <p:xfrm>
          <a:off x="4654296" y="60158"/>
          <a:ext cx="7214617" cy="671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592">
                  <a:extLst>
                    <a:ext uri="{9D8B030D-6E8A-4147-A177-3AD203B41FA5}">
                      <a16:colId xmlns:a16="http://schemas.microsoft.com/office/drawing/2014/main" val="3664371545"/>
                    </a:ext>
                  </a:extLst>
                </a:gridCol>
                <a:gridCol w="3614025">
                  <a:extLst>
                    <a:ext uri="{9D8B030D-6E8A-4147-A177-3AD203B41FA5}">
                      <a16:colId xmlns:a16="http://schemas.microsoft.com/office/drawing/2014/main" val="3924052861"/>
                    </a:ext>
                  </a:extLst>
                </a:gridCol>
              </a:tblGrid>
              <a:tr h="433137">
                <a:tc>
                  <a:txBody>
                    <a:bodyPr/>
                    <a:lstStyle/>
                    <a:p>
                      <a:r>
                        <a:rPr lang="en-GB" sz="1500">
                          <a:latin typeface="Abadi" panose="020B0604020104020204" pitchFamily="34" charset="0"/>
                        </a:rPr>
                        <a:t>Engagement/ Brief Intervention Criteria for which referrals will be accepted</a:t>
                      </a:r>
                    </a:p>
                  </a:txBody>
                  <a:tcPr marL="77374" marR="77374" marT="38687" marB="38687"/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latin typeface="Abadi" panose="020B0604020104020204" pitchFamily="34" charset="0"/>
                        </a:rPr>
                        <a:t>Examples of activities</a:t>
                      </a:r>
                    </a:p>
                  </a:txBody>
                  <a:tcPr marL="77374" marR="77374" marT="38687" marB="38687"/>
                </a:tc>
                <a:extLst>
                  <a:ext uri="{0D108BD9-81ED-4DB2-BD59-A6C34878D82A}">
                    <a16:rowId xmlns:a16="http://schemas.microsoft.com/office/drawing/2014/main" val="3687476625"/>
                  </a:ext>
                </a:extLst>
              </a:tr>
              <a:tr h="191244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Advice, gu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idance and support with accessing emergency/financial support including 2FEEE. We also give info about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relevant council departments and third-sector services such as Welfare Benefits Advice, and Speech and Language Therapy</a:t>
                      </a:r>
                    </a:p>
                  </a:txBody>
                  <a:tcPr marL="77374" marR="77374" marT="38687" marB="3868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Baby &amp; Toddler Banks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of Living sessions for 1-1 support</a:t>
                      </a:r>
                    </a:p>
                    <a:p>
                      <a:pPr lvl="0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information about and sign-post to council’s Cost of Living Support services, HSF,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childcare information, services from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partner agencies and third-sector services such as Foodbanks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families with applying for 2YFEE, Health Start scheme etc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77374" marR="77374" marT="38687" marB="38687"/>
                </a:tc>
                <a:extLst>
                  <a:ext uri="{0D108BD9-81ED-4DB2-BD59-A6C34878D82A}">
                    <a16:rowId xmlns:a16="http://schemas.microsoft.com/office/drawing/2014/main" val="3944862448"/>
                  </a:ext>
                </a:extLst>
              </a:tr>
              <a:tr h="1007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Bonding and attachment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77374" marR="77374" marT="38687" marB="3868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Baby Massage</a:t>
                      </a:r>
                    </a:p>
                    <a:p>
                      <a:pPr lvl="0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Infant Feeding Café</a:t>
                      </a:r>
                    </a:p>
                    <a:p>
                      <a:pPr lvl="0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 to Thrive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Ready to Learn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77374" marR="77374" marT="38687" marB="38687"/>
                </a:tc>
                <a:extLst>
                  <a:ext uri="{0D108BD9-81ED-4DB2-BD59-A6C34878D82A}">
                    <a16:rowId xmlns:a16="http://schemas.microsoft.com/office/drawing/2014/main" val="3607825514"/>
                  </a:ext>
                </a:extLst>
              </a:tr>
              <a:tr h="1241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Adult mental well-being: Low mood, anxiety, depression, risk of isolation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77374" marR="77374" marT="38687" marB="3868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Coffee &amp; Chat</a:t>
                      </a:r>
                    </a:p>
                    <a:p>
                      <a:pPr lvl="0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for Me</a:t>
                      </a:r>
                    </a:p>
                    <a:p>
                      <a:pPr lvl="0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Beginnings</a:t>
                      </a:r>
                    </a:p>
                    <a:p>
                      <a:pPr lvl="0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ELSA 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activities as appropriate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77374" marR="77374" marT="38687" marB="38687"/>
                </a:tc>
                <a:extLst>
                  <a:ext uri="{0D108BD9-81ED-4DB2-BD59-A6C34878D82A}">
                    <a16:rowId xmlns:a16="http://schemas.microsoft.com/office/drawing/2014/main" val="3548718040"/>
                  </a:ext>
                </a:extLst>
              </a:tr>
              <a:tr h="1241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Child Development: Physical, PSED</a:t>
                      </a:r>
                      <a:endParaRPr lang="en-GB" sz="1500" b="1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77374" marR="77374" marT="38687" marB="3868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Baby/Toddler Explorers</a:t>
                      </a:r>
                    </a:p>
                    <a:p>
                      <a:pPr lvl="0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&amp; Play</a:t>
                      </a:r>
                    </a:p>
                    <a:p>
                      <a:pPr lvl="0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Sensory Room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 to Thrive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ELSA </a:t>
                      </a:r>
                      <a:endParaRPr lang="en-GB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7374" marR="77374" marT="38687" marB="38687"/>
                </a:tc>
                <a:extLst>
                  <a:ext uri="{0D108BD9-81ED-4DB2-BD59-A6C34878D82A}">
                    <a16:rowId xmlns:a16="http://schemas.microsoft.com/office/drawing/2014/main" val="185481177"/>
                  </a:ext>
                </a:extLst>
              </a:tr>
              <a:tr h="518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Child Development: speech &amp; language developments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77374" marR="77374" marT="38687" marB="38687"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Baby/Toddler Music, Bookstart, Chatter Matters, Story &amp; Rhyme and Oral Health. </a:t>
                      </a:r>
                    </a:p>
                  </a:txBody>
                  <a:tcPr marL="77374" marR="77374" marT="38687" marB="38687"/>
                </a:tc>
                <a:extLst>
                  <a:ext uri="{0D108BD9-81ED-4DB2-BD59-A6C34878D82A}">
                    <a16:rowId xmlns:a16="http://schemas.microsoft.com/office/drawing/2014/main" val="2991076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8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27"/>
    </mc:Choice>
    <mc:Fallback xmlns="">
      <p:transition spd="slow" advTm="7452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E31EC-32F3-B236-4C02-246F7134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Needs vs Activities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689D5-97BC-F48D-FD53-DA3E4DE6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9AAA9A-2425-E983-C42D-FD5B669AB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114656"/>
              </p:ext>
            </p:extLst>
          </p:nvPr>
        </p:nvGraphicFramePr>
        <p:xfrm>
          <a:off x="4210692" y="52019"/>
          <a:ext cx="7658221" cy="6753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817">
                  <a:extLst>
                    <a:ext uri="{9D8B030D-6E8A-4147-A177-3AD203B41FA5}">
                      <a16:colId xmlns:a16="http://schemas.microsoft.com/office/drawing/2014/main" val="2921365882"/>
                    </a:ext>
                  </a:extLst>
                </a:gridCol>
                <a:gridCol w="3788404">
                  <a:extLst>
                    <a:ext uri="{9D8B030D-6E8A-4147-A177-3AD203B41FA5}">
                      <a16:colId xmlns:a16="http://schemas.microsoft.com/office/drawing/2014/main" val="2387425121"/>
                    </a:ext>
                  </a:extLst>
                </a:gridCol>
              </a:tblGrid>
              <a:tr h="3449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badi" panose="020B0604020104020204" pitchFamily="34" charset="0"/>
                        </a:rPr>
                        <a:t>Needs</a:t>
                      </a:r>
                    </a:p>
                  </a:txBody>
                  <a:tcPr marL="77504" marR="77504" marT="38752" marB="3875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badi" panose="020B0604020104020204" pitchFamily="34" charset="0"/>
                        </a:rPr>
                        <a:t>Activities/sessions/courses</a:t>
                      </a:r>
                    </a:p>
                  </a:txBody>
                  <a:tcPr marL="77504" marR="77504" marT="38752" marB="38752"/>
                </a:tc>
                <a:extLst>
                  <a:ext uri="{0D108BD9-81ED-4DB2-BD59-A6C34878D82A}">
                    <a16:rowId xmlns:a16="http://schemas.microsoft.com/office/drawing/2014/main" val="2889265030"/>
                  </a:ext>
                </a:extLst>
              </a:tr>
              <a:tr h="848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Abadi" panose="020B0604020104020204" pitchFamily="34" charset="0"/>
                        </a:rPr>
                        <a:t>Parenting/</a:t>
                      </a:r>
                      <a:r>
                        <a:rPr lang="en-US" sz="1500" dirty="0" err="1">
                          <a:effectLst/>
                          <a:latin typeface="Abadi" panose="020B0604020104020204" pitchFamily="34" charset="0"/>
                        </a:rPr>
                        <a:t>Behaviour</a:t>
                      </a:r>
                      <a:r>
                        <a:rPr lang="en-US" sz="1500" dirty="0">
                          <a:effectLst/>
                          <a:latin typeface="Abadi" panose="020B0604020104020204" pitchFamily="34" charset="0"/>
                        </a:rPr>
                        <a:t>/Routine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77504" marR="77504" marT="38752" marB="38752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 Gym (Parenting Course)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Workshops on Positive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Behaviours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boundaries, routine etc.</a:t>
                      </a:r>
                      <a:endParaRPr lang="en-US" sz="14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77504" marR="77504" marT="38752" marB="38752"/>
                </a:tc>
                <a:extLst>
                  <a:ext uri="{0D108BD9-81ED-4DB2-BD59-A6C34878D82A}">
                    <a16:rowId xmlns:a16="http://schemas.microsoft.com/office/drawing/2014/main" val="1701418791"/>
                  </a:ext>
                </a:extLst>
              </a:tr>
              <a:tr h="14413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badi" panose="020B0604020104020204" pitchFamily="34" charset="0"/>
                        </a:rPr>
                        <a:t>Getting Ready for School/ Transition</a:t>
                      </a:r>
                    </a:p>
                  </a:txBody>
                  <a:tcPr marL="77504" marR="77504" marT="38752" marB="38752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 to Thrive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Ready to Learn workshops – potty training, oral health, healthy eating etc.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all our activities are focused on getting children ready to learn/ready for school and beyond</a:t>
                      </a:r>
                      <a:endParaRPr lang="en-US" sz="14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77504" marR="77504" marT="38752" marB="38752"/>
                </a:tc>
                <a:extLst>
                  <a:ext uri="{0D108BD9-81ED-4DB2-BD59-A6C34878D82A}">
                    <a16:rowId xmlns:a16="http://schemas.microsoft.com/office/drawing/2014/main" val="3206827304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Referrals from Social Care as part of the family’s care plan/MASH One-Front-Door for engagement with CC </a:t>
                      </a:r>
                      <a:endParaRPr lang="en-US" sz="150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77504" marR="77504" marT="38752" marB="3875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badi" panose="020B0604020104020204" pitchFamily="34" charset="0"/>
                        </a:rPr>
                        <a:t>Engage with appropriate CC activities </a:t>
                      </a:r>
                    </a:p>
                  </a:txBody>
                  <a:tcPr marL="77504" marR="77504" marT="38752" marB="38752"/>
                </a:tc>
                <a:extLst>
                  <a:ext uri="{0D108BD9-81ED-4DB2-BD59-A6C34878D82A}">
                    <a16:rowId xmlns:a16="http://schemas.microsoft.com/office/drawing/2014/main" val="1143211600"/>
                  </a:ext>
                </a:extLst>
              </a:tr>
              <a:tr h="15703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Abadi" panose="020B0604020104020204" pitchFamily="34" charset="0"/>
                        </a:rPr>
                        <a:t>No Recourse to Public Fund (NRTPF) and Refugees</a:t>
                      </a:r>
                      <a:endParaRPr lang="en-GB" sz="1500" dirty="0">
                        <a:latin typeface="Abadi" panose="020B0604020104020204" pitchFamily="34" charset="0"/>
                      </a:endParaRPr>
                    </a:p>
                  </a:txBody>
                  <a:tcPr marL="77504" marR="77504" marT="38752" marB="38752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with appropriate activities and support such as Baby &amp; Toddler Banks, Healthy Start Scheme (if meet qualifying criteria) etc.</a:t>
                      </a:r>
                    </a:p>
                    <a:p>
                      <a:pPr lvl="0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Sign-post to other appropriate services such as Foodbanks</a:t>
                      </a:r>
                    </a:p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Promoting Children’s Centres services with Hostels</a:t>
                      </a:r>
                      <a:endParaRPr lang="en-GB" sz="1400" dirty="0">
                        <a:latin typeface="Abadi" panose="020B0604020104020204" pitchFamily="34" charset="0"/>
                      </a:endParaRPr>
                    </a:p>
                  </a:txBody>
                  <a:tcPr marL="77504" marR="77504" marT="38752" marB="38752"/>
                </a:tc>
                <a:extLst>
                  <a:ext uri="{0D108BD9-81ED-4DB2-BD59-A6C34878D82A}">
                    <a16:rowId xmlns:a16="http://schemas.microsoft.com/office/drawing/2014/main" val="3044078420"/>
                  </a:ext>
                </a:extLst>
              </a:tr>
              <a:tr h="13249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cs typeface="Helvetica" panose="020B0604020202020204" pitchFamily="34" charset="0"/>
                        </a:rPr>
                        <a:t>Access to volunteering, training and employment</a:t>
                      </a:r>
                      <a:r>
                        <a:rPr lang="en-GB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cs typeface="Helvetica" panose="020B0604020202020204" pitchFamily="34" charset="0"/>
                        </a:rPr>
                        <a:t> opportunities</a:t>
                      </a:r>
                      <a:r>
                        <a:rPr lang="en-US" sz="1500" b="1" i="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cs typeface="Helvetica" panose="020B0604020202020204" pitchFamily="34" charset="0"/>
                        </a:rPr>
                        <a:t>​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7504" marR="77504" marT="38752" marB="38752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 Conversation Club</a:t>
                      </a:r>
                    </a:p>
                    <a:p>
                      <a:pPr lvl="0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Sign-post to ESOL and other adult learning courses from partner agencies</a:t>
                      </a:r>
                    </a:p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Sign-post to other services such as from Work Redbridge, Redbridge Institute, JC+, Redbridge New City College etc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Children’s Centres Volunteering Prog 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7504" marR="77504" marT="38752" marB="38752"/>
                </a:tc>
                <a:extLst>
                  <a:ext uri="{0D108BD9-81ED-4DB2-BD59-A6C34878D82A}">
                    <a16:rowId xmlns:a16="http://schemas.microsoft.com/office/drawing/2014/main" val="779077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7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19"/>
    </mc:Choice>
    <mc:Fallback xmlns="">
      <p:transition spd="slow" advTm="9891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1979</Words>
  <Application>Microsoft Office PowerPoint</Application>
  <PresentationFormat>Widescreen</PresentationFormat>
  <Paragraphs>278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Abadi</vt:lpstr>
      <vt:lpstr>Arial</vt:lpstr>
      <vt:lpstr>Avenir Next LT Pro</vt:lpstr>
      <vt:lpstr>Calibri</vt:lpstr>
      <vt:lpstr>Calibri Light</vt:lpstr>
      <vt:lpstr>Symbol</vt:lpstr>
      <vt:lpstr>Office Theme</vt:lpstr>
      <vt:lpstr>Document</vt:lpstr>
      <vt:lpstr>Children’s Centre Services </vt:lpstr>
      <vt:lpstr>What Happens at a Children’s Centre</vt:lpstr>
      <vt:lpstr>Bookings and registrations </vt:lpstr>
      <vt:lpstr>Children’s Centre Service Offer information for Parents/carers </vt:lpstr>
      <vt:lpstr>PowerPoint Presentation</vt:lpstr>
      <vt:lpstr>PowerPoint Presentation</vt:lpstr>
      <vt:lpstr>Brief Intervention </vt:lpstr>
      <vt:lpstr>Needs vs Activities</vt:lpstr>
      <vt:lpstr>Needs vs Activities</vt:lpstr>
      <vt:lpstr>Baby and Toddler Bank </vt:lpstr>
      <vt:lpstr>Any questions </vt:lpstr>
      <vt:lpstr>Thank you for your time.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Centre Services </dc:title>
  <dc:creator>Lisa Allen</dc:creator>
  <cp:lastModifiedBy>Debbie Steadman</cp:lastModifiedBy>
  <cp:revision>11</cp:revision>
  <cp:lastPrinted>2023-05-16T06:39:03Z</cp:lastPrinted>
  <dcterms:created xsi:type="dcterms:W3CDTF">2023-05-10T08:13:26Z</dcterms:created>
  <dcterms:modified xsi:type="dcterms:W3CDTF">2024-01-16T09:27:48Z</dcterms:modified>
</cp:coreProperties>
</file>